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288" r:id="rId3"/>
    <p:sldId id="257" r:id="rId4"/>
    <p:sldId id="284" r:id="rId5"/>
    <p:sldId id="259" r:id="rId6"/>
    <p:sldId id="258" r:id="rId7"/>
    <p:sldId id="260" r:id="rId8"/>
    <p:sldId id="261" r:id="rId9"/>
    <p:sldId id="263" r:id="rId10"/>
    <p:sldId id="264" r:id="rId11"/>
    <p:sldId id="265" r:id="rId12"/>
    <p:sldId id="266" r:id="rId13"/>
    <p:sldId id="267" r:id="rId14"/>
    <p:sldId id="268" r:id="rId15"/>
    <p:sldId id="269" r:id="rId16"/>
    <p:sldId id="283" r:id="rId17"/>
    <p:sldId id="271" r:id="rId18"/>
    <p:sldId id="272" r:id="rId19"/>
    <p:sldId id="273" r:id="rId20"/>
    <p:sldId id="276" r:id="rId21"/>
    <p:sldId id="274" r:id="rId22"/>
    <p:sldId id="275" r:id="rId23"/>
    <p:sldId id="278" r:id="rId24"/>
    <p:sldId id="286" r:id="rId25"/>
    <p:sldId id="281" r:id="rId26"/>
    <p:sldId id="287"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291" r:id="rId46"/>
    <p:sldId id="280"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X7Xa3c3kz0aYWpY6ekfMSHQFP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CCFF"/>
    <a:srgbClr val="66FF66"/>
    <a:srgbClr val="99CCFF"/>
    <a:srgbClr val="CCCCFF"/>
    <a:srgbClr val="6666FF"/>
    <a:srgbClr val="CC99FF"/>
    <a:srgbClr val="FFCCFF"/>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60998B-D030-4EF1-8BE6-BE066BFB1A8D}">
  <a:tblStyle styleId="{4E60998B-D030-4EF1-8BE6-BE066BFB1A8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72" autoAdjust="0"/>
  </p:normalViewPr>
  <p:slideViewPr>
    <p:cSldViewPr snapToGrid="0">
      <p:cViewPr varScale="1">
        <p:scale>
          <a:sx n="104" d="100"/>
          <a:sy n="104" d="100"/>
        </p:scale>
        <p:origin x="110" y="22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Justin</a:t>
            </a:r>
            <a:endParaRPr dirty="0"/>
          </a:p>
        </p:txBody>
      </p:sp>
      <p:sp>
        <p:nvSpPr>
          <p:cNvPr id="142" name="Google Shape;1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Jessica</a:t>
            </a:r>
          </a:p>
          <a:p>
            <a:pPr marL="0" lvl="0" indent="0" algn="l" rtl="0">
              <a:spcBef>
                <a:spcPts val="0"/>
              </a:spcBef>
              <a:spcAft>
                <a:spcPts val="0"/>
              </a:spcAft>
              <a:buNone/>
            </a:pPr>
            <a:endParaRPr dirty="0"/>
          </a:p>
        </p:txBody>
      </p:sp>
      <p:sp>
        <p:nvSpPr>
          <p:cNvPr id="220" name="Google Shape;2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smtClean="0"/>
              <a:t>Jessica</a:t>
            </a:r>
            <a:endParaRPr lang="en-US" dirty="0"/>
          </a:p>
        </p:txBody>
      </p:sp>
      <p:sp>
        <p:nvSpPr>
          <p:cNvPr id="232" name="Google Shape;2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Tonya</a:t>
            </a:r>
          </a:p>
          <a:p>
            <a:pPr marL="0" lvl="0" indent="0" algn="l" rtl="0">
              <a:spcBef>
                <a:spcPts val="0"/>
              </a:spcBef>
              <a:spcAft>
                <a:spcPts val="0"/>
              </a:spcAft>
              <a:buNone/>
            </a:pPr>
            <a:endParaRPr dirty="0"/>
          </a:p>
        </p:txBody>
      </p:sp>
      <p:sp>
        <p:nvSpPr>
          <p:cNvPr id="240" name="Google Shape;2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Tonya</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0" lvl="0" indent="0" algn="l" rtl="0">
              <a:spcBef>
                <a:spcPts val="0"/>
              </a:spcBef>
              <a:spcAft>
                <a:spcPts val="0"/>
              </a:spcAft>
              <a:buNone/>
            </a:pPr>
            <a:endParaRPr dirty="0"/>
          </a:p>
        </p:txBody>
      </p:sp>
      <p:sp>
        <p:nvSpPr>
          <p:cNvPr id="246" name="Google Shape;2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Tonya</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0" lvl="0" indent="0" algn="l" rtl="0">
              <a:spcBef>
                <a:spcPts val="0"/>
              </a:spcBef>
              <a:spcAft>
                <a:spcPts val="0"/>
              </a:spcAft>
              <a:buNone/>
            </a:pPr>
            <a:endParaRPr dirty="0"/>
          </a:p>
        </p:txBody>
      </p:sp>
      <p:sp>
        <p:nvSpPr>
          <p:cNvPr id="254" name="Google Shape;25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Jessica</a:t>
            </a:r>
          </a:p>
          <a:p>
            <a:pPr marL="0" lvl="0" indent="0" algn="l" rtl="0">
              <a:spcBef>
                <a:spcPts val="0"/>
              </a:spcBef>
              <a:spcAft>
                <a:spcPts val="0"/>
              </a:spcAft>
              <a:buNone/>
            </a:pPr>
            <a:endParaRPr dirty="0"/>
          </a:p>
        </p:txBody>
      </p:sp>
      <p:sp>
        <p:nvSpPr>
          <p:cNvPr id="261" name="Google Shape;2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Tonya</a:t>
            </a:r>
          </a:p>
          <a:p>
            <a:pPr marL="0" lvl="0" indent="0" algn="l" rtl="0">
              <a:spcBef>
                <a:spcPts val="0"/>
              </a:spcBef>
              <a:spcAft>
                <a:spcPts val="0"/>
              </a:spcAft>
              <a:buNone/>
            </a:pPr>
            <a:endParaRPr lang="en-US"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smtClean="0"/>
          </a:p>
          <a:p>
            <a:endParaRPr lang="en-US" dirty="0"/>
          </a:p>
        </p:txBody>
      </p:sp>
    </p:spTree>
    <p:extLst>
      <p:ext uri="{BB962C8B-B14F-4D97-AF65-F5344CB8AC3E}">
        <p14:creationId xmlns:p14="http://schemas.microsoft.com/office/powerpoint/2010/main" val="1102414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
        <p:nvSpPr>
          <p:cNvPr id="282" name="Google Shape;2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
        <p:nvSpPr>
          <p:cNvPr id="289" name="Google Shape;28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
        <p:nvSpPr>
          <p:cNvPr id="312" name="Google Shape;31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Jessica</a:t>
            </a:r>
            <a:endParaRPr lang="en-US" dirty="0"/>
          </a:p>
        </p:txBody>
      </p:sp>
    </p:spTree>
    <p:extLst>
      <p:ext uri="{BB962C8B-B14F-4D97-AF65-F5344CB8AC3E}">
        <p14:creationId xmlns:p14="http://schemas.microsoft.com/office/powerpoint/2010/main" val="907012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
        <p:nvSpPr>
          <p:cNvPr id="334" name="Google Shape;33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
        <p:nvSpPr>
          <p:cNvPr id="318" name="Google Shape;31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
        <p:nvSpPr>
          <p:cNvPr id="325" name="Google Shape;32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
        <p:nvSpPr>
          <p:cNvPr id="347" name="Google Shape;3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Jessica</a:t>
            </a:r>
            <a:endParaRPr lang="en-US" dirty="0"/>
          </a:p>
        </p:txBody>
      </p:sp>
    </p:spTree>
    <p:extLst>
      <p:ext uri="{BB962C8B-B14F-4D97-AF65-F5344CB8AC3E}">
        <p14:creationId xmlns:p14="http://schemas.microsoft.com/office/powerpoint/2010/main" val="180644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
        <p:nvSpPr>
          <p:cNvPr id="374" name="Google Shape;37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
        <p:nvSpPr>
          <p:cNvPr id="374" name="Google Shape;37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604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Cheri</a:t>
            </a:r>
            <a:endParaRPr lang="en-US" dirty="0"/>
          </a:p>
        </p:txBody>
      </p:sp>
    </p:spTree>
    <p:extLst>
      <p:ext uri="{BB962C8B-B14F-4D97-AF65-F5344CB8AC3E}">
        <p14:creationId xmlns:p14="http://schemas.microsoft.com/office/powerpoint/2010/main" val="304657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Many students don’t read their high school code of conduct, so why should they read ours? (raise hands)</a:t>
            </a:r>
          </a:p>
          <a:p>
            <a:r>
              <a:rPr lang="en-US" dirty="0"/>
              <a:t>Department of Ed considers students an “adult,” regardless of their age when a student starts taking college classes, even if they are in high school.</a:t>
            </a:r>
          </a:p>
          <a:p>
            <a:r>
              <a:rPr lang="en-US" dirty="0"/>
              <a:t>All students are held to the same standards. The Student Code of Conduct are the rules for which all students must follow. If students break these rules, there will be consequences. </a:t>
            </a:r>
          </a:p>
          <a:p>
            <a:r>
              <a:rPr lang="en-US" dirty="0"/>
              <a:t>Handbook can be found online. On the main webpage, type in Student Handbook in the search bar, click on the 2021-2022 academic year to see the current policies.</a:t>
            </a:r>
          </a:p>
        </p:txBody>
      </p:sp>
      <p:sp>
        <p:nvSpPr>
          <p:cNvPr id="4" name="Slide Number Placeholder 3"/>
          <p:cNvSpPr>
            <a:spLocks noGrp="1"/>
          </p:cNvSpPr>
          <p:nvPr>
            <p:ph type="sldNum" sz="quarter" idx="5"/>
          </p:nvPr>
        </p:nvSpPr>
        <p:spPr/>
        <p:txBody>
          <a:bodyPr/>
          <a:lstStyle/>
          <a:p>
            <a:fld id="{08AF0E72-0DFC-4F71-ADC4-EAFC62ADA5ED}" type="slidenum">
              <a:rPr lang="en-US" smtClean="0"/>
              <a:t>28</a:t>
            </a:fld>
            <a:endParaRPr lang="en-US" dirty="0"/>
          </a:p>
        </p:txBody>
      </p:sp>
    </p:spTree>
    <p:extLst>
      <p:ext uri="{BB962C8B-B14F-4D97-AF65-F5344CB8AC3E}">
        <p14:creationId xmlns:p14="http://schemas.microsoft.com/office/powerpoint/2010/main" val="3718144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smtClean="0"/>
          </a:p>
          <a:p>
            <a:r>
              <a:rPr lang="en-US" dirty="0" smtClean="0"/>
              <a:t>How </a:t>
            </a:r>
            <a:r>
              <a:rPr lang="en-US" dirty="0"/>
              <a:t>can a student “adhere” to college policies if they don’t even know what they are?</a:t>
            </a:r>
          </a:p>
        </p:txBody>
      </p:sp>
      <p:sp>
        <p:nvSpPr>
          <p:cNvPr id="4" name="Slide Number Placeholder 3"/>
          <p:cNvSpPr>
            <a:spLocks noGrp="1"/>
          </p:cNvSpPr>
          <p:nvPr>
            <p:ph type="sldNum" sz="quarter" idx="5"/>
          </p:nvPr>
        </p:nvSpPr>
        <p:spPr/>
        <p:txBody>
          <a:bodyPr/>
          <a:lstStyle/>
          <a:p>
            <a:fld id="{08AF0E72-0DFC-4F71-ADC4-EAFC62ADA5ED}" type="slidenum">
              <a:rPr lang="en-US" smtClean="0"/>
              <a:t>29</a:t>
            </a:fld>
            <a:endParaRPr lang="en-US" dirty="0"/>
          </a:p>
        </p:txBody>
      </p:sp>
    </p:spTree>
    <p:extLst>
      <p:ext uri="{BB962C8B-B14F-4D97-AF65-F5344CB8AC3E}">
        <p14:creationId xmlns:p14="http://schemas.microsoft.com/office/powerpoint/2010/main" val="367141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Jessica</a:t>
            </a:r>
          </a:p>
          <a:p>
            <a:pPr marL="0" lvl="0" indent="0" algn="l" rtl="0">
              <a:spcBef>
                <a:spcPts val="0"/>
              </a:spcBef>
              <a:spcAft>
                <a:spcPts val="0"/>
              </a:spcAft>
              <a:buNone/>
            </a:pPr>
            <a:endParaRPr dirty="0"/>
          </a:p>
        </p:txBody>
      </p:sp>
      <p:sp>
        <p:nvSpPr>
          <p:cNvPr id="150" name="Google Shape;1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smtClean="0"/>
          </a:p>
          <a:p>
            <a:r>
              <a:rPr lang="en-US" dirty="0" smtClean="0"/>
              <a:t>Students </a:t>
            </a:r>
            <a:r>
              <a:rPr lang="en-US" dirty="0"/>
              <a:t>only have a tendency to look at two sections of the syllabus: 1. deadlines 2. How they will be graded</a:t>
            </a:r>
          </a:p>
          <a:p>
            <a:r>
              <a:rPr lang="en-US" dirty="0"/>
              <a:t>Professor’s expectations of all students in the class outlined in the syllabus. Read all sections and then look at it again, before completing this task for the first time.</a:t>
            </a:r>
          </a:p>
          <a:p>
            <a:r>
              <a:rPr lang="en-US" dirty="0"/>
              <a:t>Give Example (For every direct quote a student includes in their written assignments, they will be docked one letter grade)</a:t>
            </a:r>
          </a:p>
          <a:p>
            <a:r>
              <a:rPr lang="en-US" dirty="0"/>
              <a:t>Sometimes professors add information to standard syllabus policies (i.e., scholastic dishonesty)</a:t>
            </a:r>
          </a:p>
          <a:p>
            <a:endParaRPr lang="en-US" dirty="0"/>
          </a:p>
        </p:txBody>
      </p:sp>
      <p:sp>
        <p:nvSpPr>
          <p:cNvPr id="4" name="Slide Number Placeholder 3"/>
          <p:cNvSpPr>
            <a:spLocks noGrp="1"/>
          </p:cNvSpPr>
          <p:nvPr>
            <p:ph type="sldNum" sz="quarter" idx="5"/>
          </p:nvPr>
        </p:nvSpPr>
        <p:spPr/>
        <p:txBody>
          <a:bodyPr/>
          <a:lstStyle/>
          <a:p>
            <a:fld id="{08AF0E72-0DFC-4F71-ADC4-EAFC62ADA5ED}" type="slidenum">
              <a:rPr lang="en-US" smtClean="0"/>
              <a:t>30</a:t>
            </a:fld>
            <a:endParaRPr lang="en-US" dirty="0"/>
          </a:p>
        </p:txBody>
      </p:sp>
    </p:spTree>
    <p:extLst>
      <p:ext uri="{BB962C8B-B14F-4D97-AF65-F5344CB8AC3E}">
        <p14:creationId xmlns:p14="http://schemas.microsoft.com/office/powerpoint/2010/main" val="2755690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b="1" dirty="0" smtClean="0">
              <a:solidFill>
                <a:srgbClr val="FF0000"/>
              </a:solidFill>
            </a:endParaRPr>
          </a:p>
          <a:p>
            <a:r>
              <a:rPr lang="en-US" b="1" dirty="0" smtClean="0">
                <a:solidFill>
                  <a:srgbClr val="FF0000"/>
                </a:solidFill>
              </a:rPr>
              <a:t>Make </a:t>
            </a:r>
            <a:r>
              <a:rPr lang="en-US" b="1" dirty="0">
                <a:solidFill>
                  <a:srgbClr val="FF0000"/>
                </a:solidFill>
              </a:rPr>
              <a:t>sure you tell students that they are allowed to bring someone with them to the notification conference such as a parent or their high school counselor, if they wish.</a:t>
            </a:r>
          </a:p>
        </p:txBody>
      </p:sp>
      <p:sp>
        <p:nvSpPr>
          <p:cNvPr id="4" name="Slide Number Placeholder 3"/>
          <p:cNvSpPr>
            <a:spLocks noGrp="1"/>
          </p:cNvSpPr>
          <p:nvPr>
            <p:ph type="sldNum" sz="quarter" idx="5"/>
          </p:nvPr>
        </p:nvSpPr>
        <p:spPr/>
        <p:txBody>
          <a:bodyPr/>
          <a:lstStyle/>
          <a:p>
            <a:fld id="{08AF0E72-0DFC-4F71-ADC4-EAFC62ADA5ED}" type="slidenum">
              <a:rPr lang="en-US" smtClean="0"/>
              <a:t>31</a:t>
            </a:fld>
            <a:endParaRPr lang="en-US" dirty="0"/>
          </a:p>
        </p:txBody>
      </p:sp>
    </p:spTree>
    <p:extLst>
      <p:ext uri="{BB962C8B-B14F-4D97-AF65-F5344CB8AC3E}">
        <p14:creationId xmlns:p14="http://schemas.microsoft.com/office/powerpoint/2010/main" val="3887791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a:p>
        </p:txBody>
      </p:sp>
    </p:spTree>
    <p:extLst>
      <p:ext uri="{BB962C8B-B14F-4D97-AF65-F5344CB8AC3E}">
        <p14:creationId xmlns:p14="http://schemas.microsoft.com/office/powerpoint/2010/main" val="292690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smtClean="0"/>
          </a:p>
          <a:p>
            <a:r>
              <a:rPr lang="en-US" dirty="0" smtClean="0"/>
              <a:t>Need </a:t>
            </a:r>
            <a:r>
              <a:rPr lang="en-US" dirty="0"/>
              <a:t>to understand Collin College’s definition of plagiarism, which may be different that your understanding of this term.</a:t>
            </a:r>
          </a:p>
        </p:txBody>
      </p:sp>
      <p:sp>
        <p:nvSpPr>
          <p:cNvPr id="4" name="Slide Number Placeholder 3"/>
          <p:cNvSpPr>
            <a:spLocks noGrp="1"/>
          </p:cNvSpPr>
          <p:nvPr>
            <p:ph type="sldNum" sz="quarter" idx="5"/>
          </p:nvPr>
        </p:nvSpPr>
        <p:spPr/>
        <p:txBody>
          <a:bodyPr/>
          <a:lstStyle/>
          <a:p>
            <a:fld id="{08AF0E72-0DFC-4F71-ADC4-EAFC62ADA5ED}" type="slidenum">
              <a:rPr lang="en-US" smtClean="0"/>
              <a:t>33</a:t>
            </a:fld>
            <a:endParaRPr lang="en-US" dirty="0"/>
          </a:p>
        </p:txBody>
      </p:sp>
    </p:spTree>
    <p:extLst>
      <p:ext uri="{BB962C8B-B14F-4D97-AF65-F5344CB8AC3E}">
        <p14:creationId xmlns:p14="http://schemas.microsoft.com/office/powerpoint/2010/main" val="2075029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smtClean="0"/>
          </a:p>
          <a:p>
            <a:r>
              <a:rPr lang="en-US" dirty="0" smtClean="0"/>
              <a:t>Intentional </a:t>
            </a:r>
            <a:r>
              <a:rPr lang="en-US" dirty="0"/>
              <a:t>– Student forgot about an assignment and tried to turn in something at the last minute, so they could earn a grade, hoping they would not get caught.</a:t>
            </a:r>
          </a:p>
          <a:p>
            <a:r>
              <a:rPr lang="en-US" dirty="0"/>
              <a:t>Unintentional – Student forgot to check the word count on the assignment. Research paper had to be a MINIMUM of 1,000 words, student only had 820. Tried to add information to the paper at the last minute, but did not put one citation in quotation marks and did not provide any intext citation for a parenthetical source. Neither citation was included in the work cited page.</a:t>
            </a:r>
          </a:p>
        </p:txBody>
      </p:sp>
      <p:sp>
        <p:nvSpPr>
          <p:cNvPr id="4" name="Slide Number Placeholder 3"/>
          <p:cNvSpPr>
            <a:spLocks noGrp="1"/>
          </p:cNvSpPr>
          <p:nvPr>
            <p:ph type="sldNum" sz="quarter" idx="5"/>
          </p:nvPr>
        </p:nvSpPr>
        <p:spPr/>
        <p:txBody>
          <a:bodyPr/>
          <a:lstStyle/>
          <a:p>
            <a:fld id="{08AF0E72-0DFC-4F71-ADC4-EAFC62ADA5ED}" type="slidenum">
              <a:rPr lang="en-US" smtClean="0"/>
              <a:t>34</a:t>
            </a:fld>
            <a:endParaRPr lang="en-US" dirty="0"/>
          </a:p>
        </p:txBody>
      </p:sp>
    </p:spTree>
    <p:extLst>
      <p:ext uri="{BB962C8B-B14F-4D97-AF65-F5344CB8AC3E}">
        <p14:creationId xmlns:p14="http://schemas.microsoft.com/office/powerpoint/2010/main" val="181217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smtClean="0"/>
          </a:p>
          <a:p>
            <a:r>
              <a:rPr lang="en-US" dirty="0" smtClean="0"/>
              <a:t>In </a:t>
            </a:r>
            <a:r>
              <a:rPr lang="en-US" dirty="0"/>
              <a:t>college, writing assignments are given to help students prove that they understand the material that is being discussed in class. Therefore students must discern the difference between their thoughts, words, and ideas and what comes from some else.</a:t>
            </a:r>
          </a:p>
          <a:p>
            <a:r>
              <a:rPr lang="en-US" dirty="0"/>
              <a:t>Author’s words – quotations marks and give intext citation. Need to make sure the quoted material in their paper matches the source. (Martin Luther King Story)</a:t>
            </a:r>
          </a:p>
          <a:p>
            <a:r>
              <a:rPr lang="en-US" dirty="0"/>
              <a:t>Information – dates, definitions, facts, numbers and statistics, information that is not common knowledge, and qualifying words.</a:t>
            </a:r>
          </a:p>
          <a:p>
            <a:r>
              <a:rPr lang="en-US" dirty="0"/>
              <a:t>Ideas – proper paraphrase (where the words are yours, but the ideas come from your source, whether it is something you read, a podcast, or a video they watched)</a:t>
            </a:r>
          </a:p>
        </p:txBody>
      </p:sp>
      <p:sp>
        <p:nvSpPr>
          <p:cNvPr id="4" name="Slide Number Placeholder 3"/>
          <p:cNvSpPr>
            <a:spLocks noGrp="1"/>
          </p:cNvSpPr>
          <p:nvPr>
            <p:ph type="sldNum" sz="quarter" idx="5"/>
          </p:nvPr>
        </p:nvSpPr>
        <p:spPr/>
        <p:txBody>
          <a:bodyPr/>
          <a:lstStyle/>
          <a:p>
            <a:fld id="{08AF0E72-0DFC-4F71-ADC4-EAFC62ADA5ED}" type="slidenum">
              <a:rPr lang="en-US" smtClean="0"/>
              <a:t>35</a:t>
            </a:fld>
            <a:endParaRPr lang="en-US" dirty="0"/>
          </a:p>
        </p:txBody>
      </p:sp>
    </p:spTree>
    <p:extLst>
      <p:ext uri="{BB962C8B-B14F-4D97-AF65-F5344CB8AC3E}">
        <p14:creationId xmlns:p14="http://schemas.microsoft.com/office/powerpoint/2010/main" val="3870481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smtClean="0"/>
          </a:p>
          <a:p>
            <a:r>
              <a:rPr lang="en-US" dirty="0" smtClean="0"/>
              <a:t>Multiple </a:t>
            </a:r>
            <a:r>
              <a:rPr lang="en-US" dirty="0"/>
              <a:t>citation styles required by college professors and you must use the required style appropriately. </a:t>
            </a:r>
          </a:p>
          <a:p>
            <a:r>
              <a:rPr lang="en-US" dirty="0"/>
              <a:t>Most common are MLA, Chicago Manual, and APA – you can’t wing it. If you don’t know the citation style that is required, go to the Writing Center or ask your professor for guidance</a:t>
            </a:r>
          </a:p>
        </p:txBody>
      </p:sp>
      <p:sp>
        <p:nvSpPr>
          <p:cNvPr id="4" name="Slide Number Placeholder 3"/>
          <p:cNvSpPr>
            <a:spLocks noGrp="1"/>
          </p:cNvSpPr>
          <p:nvPr>
            <p:ph type="sldNum" sz="quarter" idx="5"/>
          </p:nvPr>
        </p:nvSpPr>
        <p:spPr/>
        <p:txBody>
          <a:bodyPr/>
          <a:lstStyle/>
          <a:p>
            <a:fld id="{08AF0E72-0DFC-4F71-ADC4-EAFC62ADA5ED}" type="slidenum">
              <a:rPr lang="en-US" smtClean="0"/>
              <a:t>36</a:t>
            </a:fld>
            <a:endParaRPr lang="en-US" dirty="0"/>
          </a:p>
        </p:txBody>
      </p:sp>
    </p:spTree>
    <p:extLst>
      <p:ext uri="{BB962C8B-B14F-4D97-AF65-F5344CB8AC3E}">
        <p14:creationId xmlns:p14="http://schemas.microsoft.com/office/powerpoint/2010/main" val="2689885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smtClean="0"/>
          </a:p>
          <a:p>
            <a:r>
              <a:rPr lang="en-US" dirty="0" smtClean="0"/>
              <a:t>Borrowing </a:t>
            </a:r>
            <a:r>
              <a:rPr lang="en-US" dirty="0"/>
              <a:t>words or ideas from another source too closely. </a:t>
            </a:r>
          </a:p>
        </p:txBody>
      </p:sp>
      <p:sp>
        <p:nvSpPr>
          <p:cNvPr id="4" name="Slide Number Placeholder 3"/>
          <p:cNvSpPr>
            <a:spLocks noGrp="1"/>
          </p:cNvSpPr>
          <p:nvPr>
            <p:ph type="sldNum" sz="quarter" idx="5"/>
          </p:nvPr>
        </p:nvSpPr>
        <p:spPr/>
        <p:txBody>
          <a:bodyPr/>
          <a:lstStyle/>
          <a:p>
            <a:fld id="{08AF0E72-0DFC-4F71-ADC4-EAFC62ADA5ED}" type="slidenum">
              <a:rPr lang="en-US" smtClean="0"/>
              <a:t>37</a:t>
            </a:fld>
            <a:endParaRPr lang="en-US" dirty="0"/>
          </a:p>
        </p:txBody>
      </p:sp>
    </p:spTree>
    <p:extLst>
      <p:ext uri="{BB962C8B-B14F-4D97-AF65-F5344CB8AC3E}">
        <p14:creationId xmlns:p14="http://schemas.microsoft.com/office/powerpoint/2010/main" val="3283837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smtClean="0"/>
          </a:p>
          <a:p>
            <a:r>
              <a:rPr lang="en-US" dirty="0" smtClean="0"/>
              <a:t>When </a:t>
            </a:r>
            <a:r>
              <a:rPr lang="en-US" dirty="0"/>
              <a:t>qualifying words act like a number, then it would need to be cited.  </a:t>
            </a:r>
          </a:p>
          <a:p>
            <a:r>
              <a:rPr lang="en-US" dirty="0"/>
              <a:t>Example: “The majority of registered voters in Collin County stated they would support legalizing marijuana for medical reasons, if it was listed on the ballot.</a:t>
            </a:r>
          </a:p>
        </p:txBody>
      </p:sp>
      <p:sp>
        <p:nvSpPr>
          <p:cNvPr id="4" name="Slide Number Placeholder 3"/>
          <p:cNvSpPr>
            <a:spLocks noGrp="1"/>
          </p:cNvSpPr>
          <p:nvPr>
            <p:ph type="sldNum" sz="quarter" idx="5"/>
          </p:nvPr>
        </p:nvSpPr>
        <p:spPr/>
        <p:txBody>
          <a:bodyPr/>
          <a:lstStyle/>
          <a:p>
            <a:fld id="{08AF0E72-0DFC-4F71-ADC4-EAFC62ADA5ED}" type="slidenum">
              <a:rPr lang="en-US" smtClean="0"/>
              <a:t>38</a:t>
            </a:fld>
            <a:endParaRPr lang="en-US" dirty="0"/>
          </a:p>
        </p:txBody>
      </p:sp>
    </p:spTree>
    <p:extLst>
      <p:ext uri="{BB962C8B-B14F-4D97-AF65-F5344CB8AC3E}">
        <p14:creationId xmlns:p14="http://schemas.microsoft.com/office/powerpoint/2010/main" val="2910650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a:p>
        </p:txBody>
      </p:sp>
    </p:spTree>
    <p:extLst>
      <p:ext uri="{BB962C8B-B14F-4D97-AF65-F5344CB8AC3E}">
        <p14:creationId xmlns:p14="http://schemas.microsoft.com/office/powerpoint/2010/main" val="384177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Jessica</a:t>
            </a:r>
            <a:endParaRPr lang="en-US" dirty="0"/>
          </a:p>
        </p:txBody>
      </p:sp>
    </p:spTree>
    <p:extLst>
      <p:ext uri="{BB962C8B-B14F-4D97-AF65-F5344CB8AC3E}">
        <p14:creationId xmlns:p14="http://schemas.microsoft.com/office/powerpoint/2010/main" val="331963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a:p>
        </p:txBody>
      </p:sp>
    </p:spTree>
    <p:extLst>
      <p:ext uri="{BB962C8B-B14F-4D97-AF65-F5344CB8AC3E}">
        <p14:creationId xmlns:p14="http://schemas.microsoft.com/office/powerpoint/2010/main" val="1531681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smtClean="0"/>
          </a:p>
          <a:p>
            <a:r>
              <a:rPr lang="en-US" dirty="0" smtClean="0"/>
              <a:t>Note</a:t>
            </a:r>
            <a:r>
              <a:rPr lang="en-US" dirty="0"/>
              <a:t>: the word “primarily” was moved to a new location within the sentence, the student used the word ‘80s instead of using the 1980’s, and misspelled the last name of former President Ronald Regan.</a:t>
            </a:r>
          </a:p>
        </p:txBody>
      </p:sp>
      <p:sp>
        <p:nvSpPr>
          <p:cNvPr id="4" name="Slide Number Placeholder 3"/>
          <p:cNvSpPr>
            <a:spLocks noGrp="1"/>
          </p:cNvSpPr>
          <p:nvPr>
            <p:ph type="sldNum" sz="quarter" idx="5"/>
          </p:nvPr>
        </p:nvSpPr>
        <p:spPr/>
        <p:txBody>
          <a:bodyPr/>
          <a:lstStyle/>
          <a:p>
            <a:fld id="{08AF0E72-0DFC-4F71-ADC4-EAFC62ADA5ED}" type="slidenum">
              <a:rPr lang="en-US" smtClean="0"/>
              <a:t>41</a:t>
            </a:fld>
            <a:endParaRPr lang="en-US" dirty="0"/>
          </a:p>
        </p:txBody>
      </p:sp>
    </p:spTree>
    <p:extLst>
      <p:ext uri="{BB962C8B-B14F-4D97-AF65-F5344CB8AC3E}">
        <p14:creationId xmlns:p14="http://schemas.microsoft.com/office/powerpoint/2010/main" val="1365277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smtClean="0"/>
          </a:p>
          <a:p>
            <a:r>
              <a:rPr lang="en-US" dirty="0" smtClean="0"/>
              <a:t>#</a:t>
            </a:r>
            <a:r>
              <a:rPr lang="en-US" dirty="0"/>
              <a:t>4 Professors want to know what you think, not how well you can cut and paste material from outside sources to make the word count requirements of your paper. </a:t>
            </a:r>
          </a:p>
        </p:txBody>
      </p:sp>
      <p:sp>
        <p:nvSpPr>
          <p:cNvPr id="4" name="Slide Number Placeholder 3"/>
          <p:cNvSpPr>
            <a:spLocks noGrp="1"/>
          </p:cNvSpPr>
          <p:nvPr>
            <p:ph type="sldNum" sz="quarter" idx="5"/>
          </p:nvPr>
        </p:nvSpPr>
        <p:spPr/>
        <p:txBody>
          <a:bodyPr/>
          <a:lstStyle/>
          <a:p>
            <a:fld id="{08AF0E72-0DFC-4F71-ADC4-EAFC62ADA5ED}" type="slidenum">
              <a:rPr lang="en-US" smtClean="0"/>
              <a:t>42</a:t>
            </a:fld>
            <a:endParaRPr lang="en-US" dirty="0"/>
          </a:p>
        </p:txBody>
      </p:sp>
    </p:spTree>
    <p:extLst>
      <p:ext uri="{BB962C8B-B14F-4D97-AF65-F5344CB8AC3E}">
        <p14:creationId xmlns:p14="http://schemas.microsoft.com/office/powerpoint/2010/main" val="2593812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smtClean="0"/>
          </a:p>
          <a:p>
            <a:r>
              <a:rPr lang="en-US" dirty="0" smtClean="0"/>
              <a:t>Dishonest </a:t>
            </a:r>
            <a:r>
              <a:rPr lang="en-US" dirty="0"/>
              <a:t>means: using someone else’s paper as a “guide” to write your own.</a:t>
            </a:r>
          </a:p>
          <a:p>
            <a:r>
              <a:rPr lang="en-US" dirty="0"/>
              <a:t>Falsifying a note </a:t>
            </a:r>
          </a:p>
        </p:txBody>
      </p:sp>
      <p:sp>
        <p:nvSpPr>
          <p:cNvPr id="4" name="Slide Number Placeholder 3"/>
          <p:cNvSpPr>
            <a:spLocks noGrp="1"/>
          </p:cNvSpPr>
          <p:nvPr>
            <p:ph type="sldNum" sz="quarter" idx="5"/>
          </p:nvPr>
        </p:nvSpPr>
        <p:spPr/>
        <p:txBody>
          <a:bodyPr/>
          <a:lstStyle/>
          <a:p>
            <a:fld id="{08AF0E72-0DFC-4F71-ADC4-EAFC62ADA5ED}" type="slidenum">
              <a:rPr lang="en-US" smtClean="0"/>
              <a:t>43</a:t>
            </a:fld>
            <a:endParaRPr lang="en-US" dirty="0"/>
          </a:p>
        </p:txBody>
      </p:sp>
    </p:spTree>
    <p:extLst>
      <p:ext uri="{BB962C8B-B14F-4D97-AF65-F5344CB8AC3E}">
        <p14:creationId xmlns:p14="http://schemas.microsoft.com/office/powerpoint/2010/main" val="2960007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Cheri</a:t>
            </a:r>
          </a:p>
          <a:p>
            <a:endParaRPr lang="en-US" dirty="0"/>
          </a:p>
        </p:txBody>
      </p:sp>
    </p:spTree>
    <p:extLst>
      <p:ext uri="{BB962C8B-B14F-4D97-AF65-F5344CB8AC3E}">
        <p14:creationId xmlns:p14="http://schemas.microsoft.com/office/powerpoint/2010/main" val="3014389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Justin</a:t>
            </a:r>
            <a:endParaRPr lang="en-US" dirty="0"/>
          </a:p>
        </p:txBody>
      </p:sp>
    </p:spTree>
    <p:extLst>
      <p:ext uri="{BB962C8B-B14F-4D97-AF65-F5344CB8AC3E}">
        <p14:creationId xmlns:p14="http://schemas.microsoft.com/office/powerpoint/2010/main" val="3607189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Jessica</a:t>
            </a:r>
            <a:endParaRPr/>
          </a:p>
        </p:txBody>
      </p:sp>
      <p:sp>
        <p:nvSpPr>
          <p:cNvPr id="365" name="Google Shape;36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Jessica</a:t>
            </a:r>
          </a:p>
          <a:p>
            <a:pPr marL="0" lvl="0" indent="0" algn="l" rtl="0">
              <a:spcBef>
                <a:spcPts val="0"/>
              </a:spcBef>
              <a:spcAft>
                <a:spcPts val="0"/>
              </a:spcAft>
              <a:buNone/>
            </a:pPr>
            <a:endParaRPr dirty="0"/>
          </a:p>
        </p:txBody>
      </p:sp>
      <p:sp>
        <p:nvSpPr>
          <p:cNvPr id="171" name="Google Shape;1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smtClean="0"/>
              <a:t>Jessica</a:t>
            </a:r>
            <a:endParaRPr lang="en-US" dirty="0"/>
          </a:p>
        </p:txBody>
      </p:sp>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Jessica</a:t>
            </a:r>
          </a:p>
          <a:p>
            <a:pPr marL="0" lvl="0" indent="0" algn="l" rtl="0">
              <a:spcBef>
                <a:spcPts val="0"/>
              </a:spcBef>
              <a:spcAft>
                <a:spcPts val="0"/>
              </a:spcAft>
              <a:buNone/>
            </a:pPr>
            <a:endParaRPr dirty="0"/>
          </a:p>
        </p:txBody>
      </p:sp>
      <p:sp>
        <p:nvSpPr>
          <p:cNvPr id="179" name="Google Shape;1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Jessica</a:t>
            </a:r>
          </a:p>
          <a:p>
            <a:pPr marL="0" lvl="0" indent="0" algn="l" rtl="0">
              <a:spcBef>
                <a:spcPts val="0"/>
              </a:spcBef>
              <a:spcAft>
                <a:spcPts val="0"/>
              </a:spcAft>
              <a:buNone/>
            </a:pPr>
            <a:endParaRPr dirty="0"/>
          </a:p>
        </p:txBody>
      </p:sp>
      <p:sp>
        <p:nvSpPr>
          <p:cNvPr id="188" name="Google Shape;1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Jessica</a:t>
            </a:r>
          </a:p>
          <a:p>
            <a:pPr marL="0" lvl="0" indent="0" algn="l" rtl="0">
              <a:spcBef>
                <a:spcPts val="0"/>
              </a:spcBef>
              <a:spcAft>
                <a:spcPts val="0"/>
              </a:spcAft>
              <a:buNone/>
            </a:pPr>
            <a:endParaRPr dirty="0"/>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8" descr="Celestia-R1---OverlayTitle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3" name="Google Shape;13;p28"/>
          <p:cNvSpPr txBox="1">
            <a:spLocks noGrp="1"/>
          </p:cNvSpPr>
          <p:nvPr>
            <p:ph type="ctrTitle"/>
          </p:nvPr>
        </p:nvSpPr>
        <p:spPr>
          <a:xfrm>
            <a:off x="3962399" y="1964267"/>
            <a:ext cx="7197726" cy="2421464"/>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8"/>
          <p:cNvSpPr txBox="1">
            <a:spLocks noGrp="1"/>
          </p:cNvSpPr>
          <p:nvPr>
            <p:ph type="subTitle" idx="1"/>
          </p:nvPr>
        </p:nvSpPr>
        <p:spPr>
          <a:xfrm>
            <a:off x="3962399" y="4385732"/>
            <a:ext cx="7197726" cy="1405467"/>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a:endParaRPr/>
          </a:p>
        </p:txBody>
      </p:sp>
      <p:sp>
        <p:nvSpPr>
          <p:cNvPr id="15" name="Google Shape;15;p28"/>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8"/>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8"/>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6"/>
        <p:cNvGrpSpPr/>
        <p:nvPr/>
      </p:nvGrpSpPr>
      <p:grpSpPr>
        <a:xfrm>
          <a:off x="0" y="0"/>
          <a:ext cx="0" cy="0"/>
          <a:chOff x="0" y="0"/>
          <a:chExt cx="0" cy="0"/>
        </a:xfrm>
      </p:grpSpPr>
      <p:pic>
        <p:nvPicPr>
          <p:cNvPr id="77" name="Google Shape;77;p37"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78" name="Google Shape;78;p37"/>
          <p:cNvSpPr txBox="1">
            <a:spLocks noGrp="1"/>
          </p:cNvSpPr>
          <p:nvPr>
            <p:ph type="title"/>
          </p:nvPr>
        </p:nvSpPr>
        <p:spPr>
          <a:xfrm>
            <a:off x="685800" y="4732865"/>
            <a:ext cx="1013142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alibri"/>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a:spLocks noGrp="1"/>
          </p:cNvSpPr>
          <p:nvPr>
            <p:ph type="pic" idx="2"/>
          </p:nvPr>
        </p:nvSpPr>
        <p:spPr>
          <a:xfrm>
            <a:off x="1371600" y="932112"/>
            <a:ext cx="8759827" cy="3164976"/>
          </a:xfrm>
          <a:prstGeom prst="roundRect">
            <a:avLst>
              <a:gd name="adj" fmla="val 43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l" rtl="0">
              <a:spcBef>
                <a:spcPts val="1000"/>
              </a:spcBef>
              <a:spcAft>
                <a:spcPts val="100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80" name="Google Shape;80;p37"/>
          <p:cNvSpPr txBox="1">
            <a:spLocks noGrp="1"/>
          </p:cNvSpPr>
          <p:nvPr>
            <p:ph type="body" idx="1"/>
          </p:nvPr>
        </p:nvSpPr>
        <p:spPr>
          <a:xfrm>
            <a:off x="685800" y="5299603"/>
            <a:ext cx="10131427"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81" name="Google Shape;81;p3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4"/>
        <p:cNvGrpSpPr/>
        <p:nvPr/>
      </p:nvGrpSpPr>
      <p:grpSpPr>
        <a:xfrm>
          <a:off x="0" y="0"/>
          <a:ext cx="0" cy="0"/>
          <a:chOff x="0" y="0"/>
          <a:chExt cx="0" cy="0"/>
        </a:xfrm>
      </p:grpSpPr>
      <p:pic>
        <p:nvPicPr>
          <p:cNvPr id="85" name="Google Shape;85;p38"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86" name="Google Shape;86;p38"/>
          <p:cNvSpPr txBox="1">
            <a:spLocks noGrp="1"/>
          </p:cNvSpPr>
          <p:nvPr>
            <p:ph type="title"/>
          </p:nvPr>
        </p:nvSpPr>
        <p:spPr>
          <a:xfrm>
            <a:off x="685801" y="609601"/>
            <a:ext cx="10131427" cy="3124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8"/>
          <p:cNvSpPr txBox="1">
            <a:spLocks noGrp="1"/>
          </p:cNvSpPr>
          <p:nvPr>
            <p:ph type="body" idx="1"/>
          </p:nvPr>
        </p:nvSpPr>
        <p:spPr>
          <a:xfrm>
            <a:off x="685800" y="4343400"/>
            <a:ext cx="10131428" cy="14478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88" name="Google Shape;88;p38"/>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8"/>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8"/>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pic>
        <p:nvPicPr>
          <p:cNvPr id="92" name="Google Shape;92;p39"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93" name="Google Shape;93;p39"/>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94" name="Google Shape;94;p39"/>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95" name="Google Shape;95;p39"/>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9"/>
          <p:cNvSpPr txBox="1">
            <a:spLocks noGrp="1"/>
          </p:cNvSpPr>
          <p:nvPr>
            <p:ph type="body" idx="1"/>
          </p:nvPr>
        </p:nvSpPr>
        <p:spPr>
          <a:xfrm>
            <a:off x="1097875" y="3352800"/>
            <a:ext cx="9339184"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1800"/>
              <a:buFont typeface="Calibri"/>
              <a:buNone/>
              <a:defRPr/>
            </a:lvl1pPr>
            <a:lvl2pPr marL="914400" lvl="1" indent="-228600" algn="l">
              <a:spcBef>
                <a:spcPts val="1000"/>
              </a:spcBef>
              <a:spcAft>
                <a:spcPts val="0"/>
              </a:spcAft>
              <a:buSzPts val="1600"/>
              <a:buFont typeface="Calibri"/>
              <a:buNone/>
              <a:defRPr/>
            </a:lvl2pPr>
            <a:lvl3pPr marL="1371600" lvl="2" indent="-228600" algn="l">
              <a:spcBef>
                <a:spcPts val="1000"/>
              </a:spcBef>
              <a:spcAft>
                <a:spcPts val="0"/>
              </a:spcAft>
              <a:buSzPts val="1400"/>
              <a:buFont typeface="Calibri"/>
              <a:buNone/>
              <a:defRPr/>
            </a:lvl3pPr>
            <a:lvl4pPr marL="1828800" lvl="3" indent="-228600" algn="l">
              <a:spcBef>
                <a:spcPts val="1000"/>
              </a:spcBef>
              <a:spcAft>
                <a:spcPts val="0"/>
              </a:spcAft>
              <a:buSzPts val="1200"/>
              <a:buFont typeface="Calibri"/>
              <a:buNone/>
              <a:defRPr/>
            </a:lvl4pPr>
            <a:lvl5pPr marL="2286000" lvl="4" indent="-228600" algn="l">
              <a:spcBef>
                <a:spcPts val="1000"/>
              </a:spcBef>
              <a:spcAft>
                <a:spcPts val="0"/>
              </a:spcAft>
              <a:buSzPts val="1200"/>
              <a:buFont typeface="Calibri"/>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97" name="Google Shape;97;p39"/>
          <p:cNvSpPr txBox="1">
            <a:spLocks noGrp="1"/>
          </p:cNvSpPr>
          <p:nvPr>
            <p:ph type="body" idx="2"/>
          </p:nvPr>
        </p:nvSpPr>
        <p:spPr>
          <a:xfrm>
            <a:off x="687465" y="4343400"/>
            <a:ext cx="10152367" cy="14478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98" name="Google Shape;98;p39"/>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9"/>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9"/>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1"/>
        <p:cNvGrpSpPr/>
        <p:nvPr/>
      </p:nvGrpSpPr>
      <p:grpSpPr>
        <a:xfrm>
          <a:off x="0" y="0"/>
          <a:ext cx="0" cy="0"/>
          <a:chOff x="0" y="0"/>
          <a:chExt cx="0" cy="0"/>
        </a:xfrm>
      </p:grpSpPr>
      <p:pic>
        <p:nvPicPr>
          <p:cNvPr id="102" name="Google Shape;102;p40"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03" name="Google Shape;103;p40"/>
          <p:cNvSpPr txBox="1">
            <a:spLocks noGrp="1"/>
          </p:cNvSpPr>
          <p:nvPr>
            <p:ph type="title"/>
          </p:nvPr>
        </p:nvSpPr>
        <p:spPr>
          <a:xfrm>
            <a:off x="685802" y="3308581"/>
            <a:ext cx="10131425"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alibri"/>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0"/>
          <p:cNvSpPr txBox="1">
            <a:spLocks noGrp="1"/>
          </p:cNvSpPr>
          <p:nvPr>
            <p:ph type="body" idx="1"/>
          </p:nvPr>
        </p:nvSpPr>
        <p:spPr>
          <a:xfrm>
            <a:off x="685801" y="4777381"/>
            <a:ext cx="10131426"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05" name="Google Shape;105;p40"/>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0"/>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0"/>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8"/>
        <p:cNvGrpSpPr/>
        <p:nvPr/>
      </p:nvGrpSpPr>
      <p:grpSpPr>
        <a:xfrm>
          <a:off x="0" y="0"/>
          <a:ext cx="0" cy="0"/>
          <a:chOff x="0" y="0"/>
          <a:chExt cx="0" cy="0"/>
        </a:xfrm>
      </p:grpSpPr>
      <p:pic>
        <p:nvPicPr>
          <p:cNvPr id="109" name="Google Shape;109;p41"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10" name="Google Shape;110;p41"/>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111" name="Google Shape;111;p41"/>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112" name="Google Shape;112;p41"/>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1"/>
          <p:cNvSpPr txBox="1">
            <a:spLocks noGrp="1"/>
          </p:cNvSpPr>
          <p:nvPr>
            <p:ph type="body" idx="1"/>
          </p:nvPr>
        </p:nvSpPr>
        <p:spPr>
          <a:xfrm>
            <a:off x="685800" y="3886200"/>
            <a:ext cx="10135436" cy="889000"/>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400"/>
              <a:buNone/>
              <a:defRPr sz="2400" b="0" cap="none">
                <a:solidFill>
                  <a:schemeClr val="lt1"/>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14" name="Google Shape;114;p41"/>
          <p:cNvSpPr txBox="1">
            <a:spLocks noGrp="1"/>
          </p:cNvSpPr>
          <p:nvPr>
            <p:ph type="body" idx="2"/>
          </p:nvPr>
        </p:nvSpPr>
        <p:spPr>
          <a:xfrm>
            <a:off x="685799" y="4775200"/>
            <a:ext cx="10135436"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15" name="Google Shape;115;p4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8"/>
        <p:cNvGrpSpPr/>
        <p:nvPr/>
      </p:nvGrpSpPr>
      <p:grpSpPr>
        <a:xfrm>
          <a:off x="0" y="0"/>
          <a:ext cx="0" cy="0"/>
          <a:chOff x="0" y="0"/>
          <a:chExt cx="0" cy="0"/>
        </a:xfrm>
      </p:grpSpPr>
      <p:pic>
        <p:nvPicPr>
          <p:cNvPr id="119" name="Google Shape;119;p42"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20" name="Google Shape;120;p42"/>
          <p:cNvSpPr txBox="1">
            <a:spLocks noGrp="1"/>
          </p:cNvSpPr>
          <p:nvPr>
            <p:ph type="title"/>
          </p:nvPr>
        </p:nvSpPr>
        <p:spPr>
          <a:xfrm>
            <a:off x="685801" y="609601"/>
            <a:ext cx="10131427"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2"/>
          <p:cNvSpPr txBox="1">
            <a:spLocks noGrp="1"/>
          </p:cNvSpPr>
          <p:nvPr>
            <p:ph type="body" idx="1"/>
          </p:nvPr>
        </p:nvSpPr>
        <p:spPr>
          <a:xfrm>
            <a:off x="685801" y="3505200"/>
            <a:ext cx="10131428"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800"/>
              <a:buNone/>
              <a:defRPr sz="2800" b="0" cap="none">
                <a:solidFill>
                  <a:schemeClr val="lt1"/>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22" name="Google Shape;122;p42"/>
          <p:cNvSpPr txBox="1">
            <a:spLocks noGrp="1"/>
          </p:cNvSpPr>
          <p:nvPr>
            <p:ph type="body" idx="2"/>
          </p:nvPr>
        </p:nvSpPr>
        <p:spPr>
          <a:xfrm>
            <a:off x="685800" y="4343400"/>
            <a:ext cx="10131428"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23" name="Google Shape;123;p4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pic>
        <p:nvPicPr>
          <p:cNvPr id="127" name="Google Shape;127;p4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28" name="Google Shape;128;p43"/>
          <p:cNvSpPr txBox="1">
            <a:spLocks noGrp="1"/>
          </p:cNvSpPr>
          <p:nvPr>
            <p:ph type="body" idx="1"/>
          </p:nvPr>
        </p:nvSpPr>
        <p:spPr>
          <a:xfrm rot="5400000">
            <a:off x="3926947" y="-1099079"/>
            <a:ext cx="3649133" cy="10131425"/>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29" name="Google Shape;129;p4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43"/>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pic>
        <p:nvPicPr>
          <p:cNvPr id="134" name="Google Shape;134;p44"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35" name="Google Shape;135;p44"/>
          <p:cNvSpPr txBox="1">
            <a:spLocks noGrp="1"/>
          </p:cNvSpPr>
          <p:nvPr>
            <p:ph type="title"/>
          </p:nvPr>
        </p:nvSpPr>
        <p:spPr>
          <a:xfrm rot="5400000">
            <a:off x="7147151" y="2121124"/>
            <a:ext cx="5181601" cy="215855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4"/>
          <p:cNvSpPr txBox="1">
            <a:spLocks noGrp="1"/>
          </p:cNvSpPr>
          <p:nvPr>
            <p:ph type="body" idx="1"/>
          </p:nvPr>
        </p:nvSpPr>
        <p:spPr>
          <a:xfrm rot="5400000">
            <a:off x="2011058" y="-715658"/>
            <a:ext cx="5181600" cy="7832116"/>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37" name="Google Shape;137;p4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pic>
        <p:nvPicPr>
          <p:cNvPr id="19" name="Google Shape;19;p29"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0" name="Google Shape;20;p29"/>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9"/>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22" name="Google Shape;22;p29"/>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pic>
        <p:nvPicPr>
          <p:cNvPr id="26" name="Google Shape;26;p30"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7" name="Google Shape;27;p30"/>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0"/>
          <p:cNvSpPr txBox="1">
            <a:spLocks noGrp="1"/>
          </p:cNvSpPr>
          <p:nvPr>
            <p:ph type="body" idx="1"/>
          </p:nvPr>
        </p:nvSpPr>
        <p:spPr>
          <a:xfrm>
            <a:off x="685802" y="2142067"/>
            <a:ext cx="4995334" cy="3649134"/>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29" name="Google Shape;29;p30"/>
          <p:cNvSpPr txBox="1">
            <a:spLocks noGrp="1"/>
          </p:cNvSpPr>
          <p:nvPr>
            <p:ph type="body" idx="2"/>
          </p:nvPr>
        </p:nvSpPr>
        <p:spPr>
          <a:xfrm>
            <a:off x="5821895" y="2142067"/>
            <a:ext cx="4995332" cy="3649133"/>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30" name="Google Shape;30;p30"/>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pic>
        <p:nvPicPr>
          <p:cNvPr id="34" name="Google Shape;34;p31"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5" name="Google Shape;35;p31"/>
          <p:cNvSpPr txBox="1">
            <a:spLocks noGrp="1"/>
          </p:cNvSpPr>
          <p:nvPr>
            <p:ph type="title"/>
          </p:nvPr>
        </p:nvSpPr>
        <p:spPr>
          <a:xfrm>
            <a:off x="685800" y="3308581"/>
            <a:ext cx="10131427"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Calibri"/>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685799" y="4777381"/>
            <a:ext cx="1013142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2000"/>
              <a:buNone/>
              <a:defRPr sz="2000" cap="none">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37" name="Google Shape;37;p3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973670" y="2218267"/>
            <a:ext cx="4709054" cy="5762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2800"/>
              <a:buNone/>
              <a:defRPr sz="2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43" name="Google Shape;43;p32"/>
          <p:cNvSpPr txBox="1">
            <a:spLocks noGrp="1"/>
          </p:cNvSpPr>
          <p:nvPr>
            <p:ph type="body" idx="2"/>
          </p:nvPr>
        </p:nvSpPr>
        <p:spPr>
          <a:xfrm>
            <a:off x="685801" y="2870201"/>
            <a:ext cx="4996923" cy="292099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4" name="Google Shape;44;p32"/>
          <p:cNvSpPr txBox="1">
            <a:spLocks noGrp="1"/>
          </p:cNvSpPr>
          <p:nvPr>
            <p:ph type="body" idx="3"/>
          </p:nvPr>
        </p:nvSpPr>
        <p:spPr>
          <a:xfrm>
            <a:off x="6096003" y="2226734"/>
            <a:ext cx="47228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2800"/>
              <a:buNone/>
              <a:defRPr sz="2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45" name="Google Shape;45;p32"/>
          <p:cNvSpPr txBox="1">
            <a:spLocks noGrp="1"/>
          </p:cNvSpPr>
          <p:nvPr>
            <p:ph type="body" idx="4"/>
          </p:nvPr>
        </p:nvSpPr>
        <p:spPr>
          <a:xfrm>
            <a:off x="5823483" y="2870201"/>
            <a:ext cx="4995334" cy="292099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6" name="Google Shape;46;p3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pic>
        <p:nvPicPr>
          <p:cNvPr id="50" name="Google Shape;50;p3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51" name="Google Shape;51;p33"/>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pic>
        <p:nvPicPr>
          <p:cNvPr id="56" name="Google Shape;56;p34"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57" name="Google Shape;57;p3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pic>
        <p:nvPicPr>
          <p:cNvPr id="61" name="Google Shape;61;p35"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62" name="Google Shape;62;p35"/>
          <p:cNvSpPr txBox="1">
            <a:spLocks noGrp="1"/>
          </p:cNvSpPr>
          <p:nvPr>
            <p:ph type="title"/>
          </p:nvPr>
        </p:nvSpPr>
        <p:spPr>
          <a:xfrm>
            <a:off x="685800" y="2074333"/>
            <a:ext cx="3680885"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alibri"/>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body" idx="1"/>
          </p:nvPr>
        </p:nvSpPr>
        <p:spPr>
          <a:xfrm>
            <a:off x="4648201" y="609601"/>
            <a:ext cx="6169026" cy="5181600"/>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64" name="Google Shape;64;p35"/>
          <p:cNvSpPr txBox="1">
            <a:spLocks noGrp="1"/>
          </p:cNvSpPr>
          <p:nvPr>
            <p:ph type="body" idx="2"/>
          </p:nvPr>
        </p:nvSpPr>
        <p:spPr>
          <a:xfrm>
            <a:off x="685800" y="3445933"/>
            <a:ext cx="3680885" cy="1828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600"/>
              <a:buNone/>
              <a:defRPr sz="16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65" name="Google Shape;65;p35"/>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pic>
        <p:nvPicPr>
          <p:cNvPr id="69" name="Google Shape;69;p36"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70" name="Google Shape;70;p36"/>
          <p:cNvSpPr txBox="1">
            <a:spLocks noGrp="1"/>
          </p:cNvSpPr>
          <p:nvPr>
            <p:ph type="title"/>
          </p:nvPr>
        </p:nvSpPr>
        <p:spPr>
          <a:xfrm>
            <a:off x="685800" y="1600200"/>
            <a:ext cx="6164653"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alibri"/>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a:spLocks noGrp="1"/>
          </p:cNvSpPr>
          <p:nvPr>
            <p:ph type="pic" idx="2"/>
          </p:nvPr>
        </p:nvSpPr>
        <p:spPr>
          <a:xfrm>
            <a:off x="7536253" y="914400"/>
            <a:ext cx="3280974" cy="4572000"/>
          </a:xfrm>
          <a:prstGeom prst="roundRect">
            <a:avLst>
              <a:gd name="adj" fmla="val 42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l" rtl="0">
              <a:spcBef>
                <a:spcPts val="1000"/>
              </a:spcBef>
              <a:spcAft>
                <a:spcPts val="100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72" name="Google Shape;72;p36"/>
          <p:cNvSpPr txBox="1">
            <a:spLocks noGrp="1"/>
          </p:cNvSpPr>
          <p:nvPr>
            <p:ph type="body" idx="1"/>
          </p:nvPr>
        </p:nvSpPr>
        <p:spPr>
          <a:xfrm>
            <a:off x="685800" y="2971800"/>
            <a:ext cx="6164653" cy="1828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73" name="Google Shape;73;p36"/>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6"/>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6"/>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 name="Google Shape;7;p27"/>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ecure.bncollege.com/shop/collin-preston/hom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llin.edu/studentresources/writingcenter/prcwritingcenter.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collin.edu/studentresources/mathlab/prc.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JARobinson@Collin.edu"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religiousstudiesproject.com/podcast/autism-religion-and-imagination/autism-puzzle-piece_497935/"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owl.excelsior.edu/research/revising-and-editing-a-research-paper/"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flickr.com/photos/30478819@N08/51225179437/"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urses.lumenlearning.com/suny-fmcc-engcomp1/chapter/mla-document-formattin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1.jpg"/><Relationship Id="rId7" Type="http://schemas.openxmlformats.org/officeDocument/2006/relationships/hyperlink" Target="mailto:JARobinson@Collin.edu"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4.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1"/>
          <p:cNvSpPr txBox="1">
            <a:spLocks noGrp="1"/>
          </p:cNvSpPr>
          <p:nvPr>
            <p:ph type="ctrTitle"/>
          </p:nvPr>
        </p:nvSpPr>
        <p:spPr>
          <a:xfrm>
            <a:off x="1993805" y="1354668"/>
            <a:ext cx="8204391" cy="2346475"/>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1"/>
              </a:buClr>
              <a:buSzPts val="6000"/>
              <a:buFont typeface="Trebuchet MS"/>
              <a:buNone/>
            </a:pPr>
            <a:r>
              <a:rPr lang="en-US" sz="6000" dirty="0">
                <a:latin typeface="Trebuchet MS"/>
                <a:ea typeface="Trebuchet MS"/>
                <a:cs typeface="Trebuchet MS"/>
                <a:sym typeface="Trebuchet MS"/>
              </a:rPr>
              <a:t>FALL 2022 </a:t>
            </a:r>
            <a:endParaRPr sz="6000" dirty="0">
              <a:latin typeface="Trebuchet MS"/>
              <a:ea typeface="Trebuchet MS"/>
              <a:cs typeface="Trebuchet MS"/>
              <a:sym typeface="Trebuchet MS"/>
            </a:endParaRPr>
          </a:p>
          <a:p>
            <a:pPr marL="0" lvl="0" indent="0" algn="ctr" rtl="0">
              <a:spcBef>
                <a:spcPts val="0"/>
              </a:spcBef>
              <a:spcAft>
                <a:spcPts val="0"/>
              </a:spcAft>
              <a:buClr>
                <a:schemeClr val="lt1"/>
              </a:buClr>
              <a:buSzPts val="6000"/>
              <a:buFont typeface="Trebuchet MS"/>
              <a:buNone/>
            </a:pPr>
            <a:r>
              <a:rPr lang="en-US" sz="6000" dirty="0">
                <a:latin typeface="Trebuchet MS"/>
                <a:ea typeface="Trebuchet MS"/>
                <a:cs typeface="Trebuchet MS"/>
                <a:sym typeface="Trebuchet MS"/>
              </a:rPr>
              <a:t>DUAL CREDIT ORIENTATION </a:t>
            </a:r>
            <a:endParaRPr sz="6000" dirty="0">
              <a:latin typeface="Trebuchet MS"/>
              <a:ea typeface="Trebuchet MS"/>
              <a:cs typeface="Trebuchet MS"/>
              <a:sym typeface="Trebuchet MS"/>
            </a:endParaRPr>
          </a:p>
        </p:txBody>
      </p:sp>
      <p:sp>
        <p:nvSpPr>
          <p:cNvPr id="146" name="Google Shape;146;p1"/>
          <p:cNvSpPr txBox="1">
            <a:spLocks noGrp="1"/>
          </p:cNvSpPr>
          <p:nvPr>
            <p:ph type="subTitle" idx="1"/>
          </p:nvPr>
        </p:nvSpPr>
        <p:spPr>
          <a:xfrm>
            <a:off x="2497137" y="3940629"/>
            <a:ext cx="7197726" cy="124097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00"/>
              <a:buNone/>
            </a:pPr>
            <a:r>
              <a:rPr lang="en-US" sz="2400" dirty="0">
                <a:latin typeface="Calibri" panose="020F0502020204030204" pitchFamily="34" charset="0"/>
                <a:cs typeface="Calibri" panose="020F0502020204030204" pitchFamily="34" charset="0"/>
              </a:rPr>
              <a:t>By: (insert name)</a:t>
            </a:r>
            <a:endParaRPr sz="2400" dirty="0">
              <a:latin typeface="Calibri" panose="020F0502020204030204" pitchFamily="34" charset="0"/>
              <a:cs typeface="Calibri" panose="020F0502020204030204" pitchFamily="34" charset="0"/>
            </a:endParaRPr>
          </a:p>
          <a:p>
            <a:pPr marL="0" lvl="0" indent="0" algn="ctr" rtl="0">
              <a:spcBef>
                <a:spcPts val="1000"/>
              </a:spcBef>
              <a:spcAft>
                <a:spcPts val="0"/>
              </a:spcAft>
              <a:buSzPts val="1800"/>
              <a:buNone/>
            </a:pPr>
            <a:r>
              <a:rPr lang="en-US" sz="2400" dirty="0">
                <a:latin typeface="Calibri" panose="020F0502020204030204" pitchFamily="34" charset="0"/>
                <a:cs typeface="Calibri" panose="020F0502020204030204" pitchFamily="34" charset="0"/>
              </a:rPr>
              <a:t>Collin College and Career Counselor</a:t>
            </a:r>
            <a:r>
              <a:rPr lang="en-US" sz="2400" dirty="0"/>
              <a:t> </a:t>
            </a:r>
            <a:endParaRPr sz="2400" dirty="0"/>
          </a:p>
        </p:txBody>
      </p:sp>
      <p:cxnSp>
        <p:nvCxnSpPr>
          <p:cNvPr id="147" name="Google Shape;147;p1"/>
          <p:cNvCxnSpPr/>
          <p:nvPr/>
        </p:nvCxnSpPr>
        <p:spPr>
          <a:xfrm>
            <a:off x="5845629" y="3810000"/>
            <a:ext cx="500743" cy="0"/>
          </a:xfrm>
          <a:prstGeom prst="straightConnector1">
            <a:avLst/>
          </a:prstGeom>
          <a:noFill/>
          <a:ln w="19050" cap="flat" cmpd="sng">
            <a:solidFill>
              <a:schemeClr val="accent1"/>
            </a:solidFill>
            <a:prstDash val="solid"/>
            <a:round/>
            <a:headEnd type="none" w="sm" len="sm"/>
            <a:tailEnd type="none" w="sm" len="sm"/>
          </a:ln>
        </p:spPr>
      </p:cxnSp>
      <p:pic>
        <p:nvPicPr>
          <p:cNvPr id="2" name="Picture 1">
            <a:extLst>
              <a:ext uri="{FF2B5EF4-FFF2-40B4-BE49-F238E27FC236}">
                <a16:creationId xmlns:a16="http://schemas.microsoft.com/office/drawing/2014/main" id="{0046311C-C0E2-4809-945D-50E897F975F4}"/>
              </a:ext>
            </a:extLst>
          </p:cNvPr>
          <p:cNvPicPr>
            <a:picLocks noChangeAspect="1"/>
          </p:cNvPicPr>
          <p:nvPr/>
        </p:nvPicPr>
        <p:blipFill>
          <a:blip r:embed="rId4"/>
          <a:stretch>
            <a:fillRect/>
          </a:stretch>
        </p:blipFill>
        <p:spPr>
          <a:xfrm>
            <a:off x="10198196" y="5228254"/>
            <a:ext cx="1840463" cy="14817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title"/>
          </p:nvPr>
        </p:nvSpPr>
        <p:spPr>
          <a:xfrm>
            <a:off x="0" y="215895"/>
            <a:ext cx="12029794" cy="127564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Trebuchet MS"/>
              <a:buNone/>
            </a:pPr>
            <a:r>
              <a:rPr lang="en-US" sz="4400" dirty="0">
                <a:latin typeface="Trebuchet MS"/>
                <a:ea typeface="Trebuchet MS"/>
                <a:cs typeface="Trebuchet MS"/>
                <a:sym typeface="Trebuchet MS"/>
              </a:rPr>
              <a:t>WHERE ARE MY COURSES?</a:t>
            </a:r>
            <a:endParaRPr sz="4400" dirty="0"/>
          </a:p>
        </p:txBody>
      </p:sp>
      <p:pic>
        <p:nvPicPr>
          <p:cNvPr id="225" name="Google Shape;225;p9"/>
          <p:cNvPicPr preferRelativeResize="0"/>
          <p:nvPr/>
        </p:nvPicPr>
        <p:blipFill rotWithShape="1">
          <a:blip r:embed="rId3">
            <a:alphaModFix/>
          </a:blip>
          <a:srcRect/>
          <a:stretch/>
        </p:blipFill>
        <p:spPr>
          <a:xfrm>
            <a:off x="10991569" y="28575"/>
            <a:ext cx="1038225" cy="6829425"/>
          </a:xfrm>
          <a:prstGeom prst="rect">
            <a:avLst/>
          </a:prstGeom>
          <a:noFill/>
          <a:ln>
            <a:noFill/>
          </a:ln>
        </p:spPr>
      </p:pic>
      <p:sp>
        <p:nvSpPr>
          <p:cNvPr id="226" name="Google Shape;226;p9"/>
          <p:cNvSpPr txBox="1"/>
          <p:nvPr/>
        </p:nvSpPr>
        <p:spPr>
          <a:xfrm>
            <a:off x="0" y="1491540"/>
            <a:ext cx="243522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Trebuchet MS"/>
                <a:ea typeface="Trebuchet MS"/>
                <a:cs typeface="Trebuchet MS"/>
                <a:sym typeface="Trebuchet MS"/>
              </a:rPr>
              <a:t>From the “My Courses” tab,</a:t>
            </a:r>
            <a:endParaRPr dirty="0"/>
          </a:p>
          <a:p>
            <a:pPr marL="0" marR="0" lvl="0" indent="0" algn="ctr" rtl="0">
              <a:spcBef>
                <a:spcPts val="0"/>
              </a:spcBef>
              <a:spcAft>
                <a:spcPts val="0"/>
              </a:spcAft>
              <a:buNone/>
            </a:pPr>
            <a:r>
              <a:rPr lang="en-US" sz="1800" dirty="0">
                <a:solidFill>
                  <a:schemeClr val="lt1"/>
                </a:solidFill>
                <a:latin typeface="Trebuchet MS"/>
                <a:ea typeface="Trebuchet MS"/>
                <a:cs typeface="Trebuchet MS"/>
                <a:sym typeface="Trebuchet MS"/>
              </a:rPr>
              <a:t>click on Access Canvas</a:t>
            </a:r>
            <a:endParaRPr dirty="0"/>
          </a:p>
        </p:txBody>
      </p:sp>
      <p:sp>
        <p:nvSpPr>
          <p:cNvPr id="229" name="Google Shape;229;p9"/>
          <p:cNvSpPr txBox="1"/>
          <p:nvPr/>
        </p:nvSpPr>
        <p:spPr>
          <a:xfrm>
            <a:off x="8242947" y="4121464"/>
            <a:ext cx="2278297" cy="22467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lt1"/>
                </a:solidFill>
                <a:latin typeface="Trebuchet MS"/>
                <a:ea typeface="Trebuchet MS"/>
                <a:cs typeface="Trebuchet MS"/>
                <a:sym typeface="Trebuchet MS"/>
              </a:rPr>
              <a:t>Courses will not be active until the </a:t>
            </a:r>
            <a:r>
              <a:rPr lang="en-US" sz="2800" u="sng" dirty="0">
                <a:solidFill>
                  <a:srgbClr val="FFFF00"/>
                </a:solidFill>
                <a:latin typeface="Trebuchet MS"/>
                <a:ea typeface="Trebuchet MS"/>
                <a:cs typeface="Trebuchet MS"/>
                <a:sym typeface="Trebuchet MS"/>
              </a:rPr>
              <a:t>first day </a:t>
            </a:r>
            <a:r>
              <a:rPr lang="en-US" sz="2800" dirty="0">
                <a:solidFill>
                  <a:schemeClr val="lt1"/>
                </a:solidFill>
                <a:latin typeface="Trebuchet MS"/>
                <a:ea typeface="Trebuchet MS"/>
                <a:cs typeface="Trebuchet MS"/>
                <a:sym typeface="Trebuchet MS"/>
              </a:rPr>
              <a:t>of class. </a:t>
            </a:r>
            <a:endParaRPr sz="2800" dirty="0">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5886679D-1FB2-4F9A-89E2-63A0C29A0429}"/>
              </a:ext>
            </a:extLst>
          </p:cNvPr>
          <p:cNvPicPr>
            <a:picLocks noChangeAspect="1"/>
          </p:cNvPicPr>
          <p:nvPr/>
        </p:nvPicPr>
        <p:blipFill>
          <a:blip r:embed="rId4"/>
          <a:stretch>
            <a:fillRect/>
          </a:stretch>
        </p:blipFill>
        <p:spPr>
          <a:xfrm>
            <a:off x="162206" y="2767185"/>
            <a:ext cx="7798682" cy="3708464"/>
          </a:xfrm>
          <a:prstGeom prst="rect">
            <a:avLst/>
          </a:prstGeom>
        </p:spPr>
      </p:pic>
      <p:sp>
        <p:nvSpPr>
          <p:cNvPr id="14" name="Google Shape;226;p9">
            <a:extLst>
              <a:ext uri="{FF2B5EF4-FFF2-40B4-BE49-F238E27FC236}">
                <a16:creationId xmlns:a16="http://schemas.microsoft.com/office/drawing/2014/main" id="{B5974733-4EC7-4C2E-8C29-F1546E7DD950}"/>
              </a:ext>
            </a:extLst>
          </p:cNvPr>
          <p:cNvSpPr txBox="1"/>
          <p:nvPr/>
        </p:nvSpPr>
        <p:spPr>
          <a:xfrm>
            <a:off x="7954602" y="1979848"/>
            <a:ext cx="243522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Trebuchet MS"/>
                <a:ea typeface="Trebuchet MS"/>
                <a:cs typeface="Trebuchet MS"/>
                <a:sym typeface="Trebuchet MS"/>
              </a:rPr>
              <a:t>Once inside Canvas, you can use the side navigation panel to find your class(es)</a:t>
            </a:r>
            <a:endParaRPr dirty="0"/>
          </a:p>
        </p:txBody>
      </p:sp>
      <p:sp>
        <p:nvSpPr>
          <p:cNvPr id="16" name="Google Shape;154;p2">
            <a:extLst>
              <a:ext uri="{FF2B5EF4-FFF2-40B4-BE49-F238E27FC236}">
                <a16:creationId xmlns:a16="http://schemas.microsoft.com/office/drawing/2014/main" id="{D750C60E-152E-4E62-AB98-E2C87549A8F4}"/>
              </a:ext>
            </a:extLst>
          </p:cNvPr>
          <p:cNvSpPr/>
          <p:nvPr/>
        </p:nvSpPr>
        <p:spPr>
          <a:xfrm rot="20235724">
            <a:off x="9886657" y="2991162"/>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54;p2">
            <a:extLst>
              <a:ext uri="{FF2B5EF4-FFF2-40B4-BE49-F238E27FC236}">
                <a16:creationId xmlns:a16="http://schemas.microsoft.com/office/drawing/2014/main" id="{B528C556-8FF6-4CF0-A9F3-06143A96CEBC}"/>
              </a:ext>
            </a:extLst>
          </p:cNvPr>
          <p:cNvSpPr/>
          <p:nvPr/>
        </p:nvSpPr>
        <p:spPr>
          <a:xfrm rot="9027438">
            <a:off x="1327046" y="3859440"/>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54;p2">
            <a:extLst>
              <a:ext uri="{FF2B5EF4-FFF2-40B4-BE49-F238E27FC236}">
                <a16:creationId xmlns:a16="http://schemas.microsoft.com/office/drawing/2014/main" id="{CE535C25-EE6A-474C-BD4E-7C67C118C5AF}"/>
              </a:ext>
            </a:extLst>
          </p:cNvPr>
          <p:cNvSpPr/>
          <p:nvPr/>
        </p:nvSpPr>
        <p:spPr>
          <a:xfrm rot="3659906">
            <a:off x="1557314" y="2538239"/>
            <a:ext cx="808640" cy="567100"/>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0"/>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0"/>
          <p:cNvSpPr txBox="1">
            <a:spLocks noGrp="1"/>
          </p:cNvSpPr>
          <p:nvPr>
            <p:ph type="title"/>
          </p:nvPr>
        </p:nvSpPr>
        <p:spPr>
          <a:xfrm>
            <a:off x="685799" y="1150076"/>
            <a:ext cx="3659389" cy="4557849"/>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Trebuchet MS"/>
              <a:buNone/>
            </a:pPr>
            <a:r>
              <a:rPr lang="en-US" sz="4400" dirty="0">
                <a:latin typeface="Trebuchet MS"/>
                <a:ea typeface="Trebuchet MS"/>
                <a:cs typeface="Trebuchet MS"/>
                <a:sym typeface="Trebuchet MS"/>
              </a:rPr>
              <a:t>TEXTBOOKS</a:t>
            </a:r>
            <a:r>
              <a:rPr lang="en-US" dirty="0">
                <a:latin typeface="Trebuchet MS"/>
                <a:ea typeface="Trebuchet MS"/>
                <a:cs typeface="Trebuchet MS"/>
                <a:sym typeface="Trebuchet MS"/>
              </a:rPr>
              <a:t>	</a:t>
            </a:r>
            <a:endParaRPr dirty="0">
              <a:latin typeface="Trebuchet MS"/>
              <a:ea typeface="Trebuchet MS"/>
              <a:cs typeface="Trebuchet MS"/>
              <a:sym typeface="Trebuchet MS"/>
            </a:endParaRPr>
          </a:p>
        </p:txBody>
      </p:sp>
      <p:cxnSp>
        <p:nvCxnSpPr>
          <p:cNvPr id="236" name="Google Shape;236;p10"/>
          <p:cNvCxnSpPr/>
          <p:nvPr/>
        </p:nvCxnSpPr>
        <p:spPr>
          <a:xfrm>
            <a:off x="4666923" y="1668780"/>
            <a:ext cx="0" cy="3520440"/>
          </a:xfrm>
          <a:prstGeom prst="straightConnector1">
            <a:avLst/>
          </a:prstGeom>
          <a:noFill/>
          <a:ln w="19050" cap="flat" cmpd="sng">
            <a:solidFill>
              <a:schemeClr val="accent1"/>
            </a:solidFill>
            <a:prstDash val="solid"/>
            <a:round/>
            <a:headEnd type="none" w="sm" len="sm"/>
            <a:tailEnd type="none" w="sm" len="sm"/>
          </a:ln>
        </p:spPr>
      </p:cxnSp>
      <p:sp>
        <p:nvSpPr>
          <p:cNvPr id="237" name="Google Shape;237;p10"/>
          <p:cNvSpPr txBox="1">
            <a:spLocks noGrp="1"/>
          </p:cNvSpPr>
          <p:nvPr>
            <p:ph type="body" idx="1"/>
          </p:nvPr>
        </p:nvSpPr>
        <p:spPr>
          <a:xfrm>
            <a:off x="4988658" y="1150076"/>
            <a:ext cx="6517543" cy="4557849"/>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sz="2000" dirty="0">
                <a:latin typeface="Calibri" panose="020F0502020204030204" pitchFamily="34" charset="0"/>
                <a:ea typeface="Trebuchet MS"/>
                <a:cs typeface="Calibri" panose="020F0502020204030204" pitchFamily="34" charset="0"/>
                <a:sym typeface="Trebuchet MS"/>
              </a:rPr>
              <a:t>We like to recommend students view their course syllabus for textbook requirements. Some instructors may not require a book or will provide the materials they would like to use during the semester.</a:t>
            </a:r>
            <a:endParaRPr sz="2000" dirty="0">
              <a:latin typeface="Calibri" panose="020F0502020204030204" pitchFamily="34" charset="0"/>
              <a:cs typeface="Calibri" panose="020F0502020204030204" pitchFamily="34" charset="0"/>
            </a:endParaRPr>
          </a:p>
          <a:p>
            <a:pPr marL="285750" lvl="0" indent="-285750" algn="l" rtl="0">
              <a:spcBef>
                <a:spcPts val="1000"/>
              </a:spcBef>
              <a:spcAft>
                <a:spcPts val="0"/>
              </a:spcAft>
              <a:buSzPts val="1800"/>
              <a:buChar char="•"/>
            </a:pPr>
            <a:r>
              <a:rPr lang="en-US" sz="2000" dirty="0">
                <a:latin typeface="Calibri" panose="020F0502020204030204" pitchFamily="34" charset="0"/>
                <a:ea typeface="Trebuchet MS"/>
                <a:cs typeface="Calibri" panose="020F0502020204030204" pitchFamily="34" charset="0"/>
                <a:sym typeface="Trebuchet MS"/>
              </a:rPr>
              <a:t>If a textbook is needed, after the first day of class you can visit our Collin College Bookstore online at </a:t>
            </a:r>
            <a:r>
              <a:rPr lang="en-US" sz="2000" u="sng" dirty="0">
                <a:solidFill>
                  <a:schemeClr val="hlink"/>
                </a:solidFill>
                <a:latin typeface="Calibri" panose="020F0502020204030204" pitchFamily="34" charset="0"/>
                <a:ea typeface="Trebuchet MS"/>
                <a:cs typeface="Calibri" panose="020F0502020204030204" pitchFamily="34" charset="0"/>
                <a:sym typeface="Trebuchet MS"/>
                <a:hlinkClick r:id="rId4"/>
              </a:rPr>
              <a:t>https://secure.bncollege.com/shop/collin-preston/home</a:t>
            </a:r>
            <a:r>
              <a:rPr lang="en-US" sz="2000" u="sng" dirty="0">
                <a:solidFill>
                  <a:schemeClr val="hlink"/>
                </a:solidFill>
                <a:latin typeface="Calibri" panose="020F0502020204030204" pitchFamily="34" charset="0"/>
                <a:ea typeface="Trebuchet MS"/>
                <a:cs typeface="Calibri" panose="020F0502020204030204" pitchFamily="34" charset="0"/>
                <a:sym typeface="Trebuchet MS"/>
              </a:rPr>
              <a:t>.</a:t>
            </a:r>
            <a:endParaRPr sz="2000" dirty="0">
              <a:latin typeface="Calibri" panose="020F0502020204030204" pitchFamily="34" charset="0"/>
              <a:ea typeface="Trebuchet MS"/>
              <a:cs typeface="Calibri" panose="020F0502020204030204" pitchFamily="34" charset="0"/>
              <a:sym typeface="Trebuchet MS"/>
            </a:endParaRPr>
          </a:p>
          <a:p>
            <a:pPr marL="285750" lvl="0" indent="-285750" algn="l" rtl="0">
              <a:spcBef>
                <a:spcPts val="1000"/>
              </a:spcBef>
              <a:spcAft>
                <a:spcPts val="0"/>
              </a:spcAft>
              <a:buSzPts val="1800"/>
              <a:buChar char="•"/>
            </a:pPr>
            <a:r>
              <a:rPr lang="en-US" sz="2000" dirty="0">
                <a:latin typeface="Calibri" panose="020F0502020204030204" pitchFamily="34" charset="0"/>
                <a:ea typeface="Trebuchet MS"/>
                <a:cs typeface="Calibri" panose="020F0502020204030204" pitchFamily="34" charset="0"/>
                <a:sym typeface="Trebuchet MS"/>
              </a:rPr>
              <a:t>Bookstore price matches: Amazon, bn.com, and local competitors.</a:t>
            </a:r>
            <a:endParaRPr sz="2000" dirty="0">
              <a:latin typeface="Calibri" panose="020F0502020204030204" pitchFamily="34" charset="0"/>
              <a:cs typeface="Calibri" panose="020F0502020204030204" pitchFamily="34" charset="0"/>
            </a:endParaRPr>
          </a:p>
          <a:p>
            <a:pPr marL="285750" lvl="0" indent="-285750" algn="l" rtl="0">
              <a:spcBef>
                <a:spcPts val="1000"/>
              </a:spcBef>
              <a:spcAft>
                <a:spcPts val="0"/>
              </a:spcAft>
              <a:buClr>
                <a:srgbClr val="FFFFFF"/>
              </a:buClr>
              <a:buSzPts val="1800"/>
              <a:buChar char="•"/>
            </a:pPr>
            <a:r>
              <a:rPr lang="en-US" sz="2000" b="1" u="sng" dirty="0">
                <a:solidFill>
                  <a:srgbClr val="FFFF00"/>
                </a:solidFill>
                <a:latin typeface="Calibri" panose="020F0502020204030204" pitchFamily="34" charset="0"/>
                <a:ea typeface="Trebuchet MS"/>
                <a:cs typeface="Calibri" panose="020F0502020204030204" pitchFamily="34" charset="0"/>
                <a:sym typeface="Trebuchet MS"/>
              </a:rPr>
              <a:t>You may have a $75 Dollar Fee for e-materials/Textbook for your class. </a:t>
            </a:r>
            <a:r>
              <a:rPr lang="en-US" sz="2000" b="1" dirty="0">
                <a:latin typeface="Calibri" panose="020F0502020204030204" pitchFamily="34" charset="0"/>
                <a:ea typeface="Trebuchet MS"/>
                <a:cs typeface="Calibri" panose="020F0502020204030204" pitchFamily="34" charset="0"/>
                <a:sym typeface="Trebuchet MS"/>
              </a:rPr>
              <a:t>Check with your professor to see if this is the case. </a:t>
            </a:r>
            <a:endParaRPr sz="2000" b="1" dirty="0">
              <a:latin typeface="Calibri" panose="020F0502020204030204" pitchFamily="34" charset="0"/>
              <a:ea typeface="Trebuchet MS"/>
              <a:cs typeface="Calibri" panose="020F0502020204030204" pitchFamily="34" charset="0"/>
              <a:sym typeface="Trebuchet MS"/>
            </a:endParaRPr>
          </a:p>
          <a:p>
            <a:pPr marL="0" lvl="0" indent="0" algn="l" rtl="0">
              <a:spcBef>
                <a:spcPts val="1000"/>
              </a:spcBef>
              <a:spcAft>
                <a:spcPts val="0"/>
              </a:spcAft>
              <a:buSzPts val="1800"/>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1"/>
        <p:cNvGrpSpPr/>
        <p:nvPr/>
      </p:nvGrpSpPr>
      <p:grpSpPr>
        <a:xfrm>
          <a:off x="0" y="0"/>
          <a:ext cx="0" cy="0"/>
          <a:chOff x="0" y="0"/>
          <a:chExt cx="0" cy="0"/>
        </a:xfrm>
      </p:grpSpPr>
      <p:sp>
        <p:nvSpPr>
          <p:cNvPr id="242" name="Google Shape;242;p11"/>
          <p:cNvSpPr txBox="1">
            <a:spLocks noGrp="1"/>
          </p:cNvSpPr>
          <p:nvPr>
            <p:ph type="ctrTitle"/>
          </p:nvPr>
        </p:nvSpPr>
        <p:spPr>
          <a:xfrm>
            <a:off x="3962399" y="2013856"/>
            <a:ext cx="7197726" cy="366848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8000"/>
              <a:buFont typeface="Trebuchet MS"/>
              <a:buNone/>
            </a:pPr>
            <a:r>
              <a:rPr lang="en-US" sz="8000" dirty="0">
                <a:latin typeface="Trebuchet MS"/>
                <a:ea typeface="Trebuchet MS"/>
                <a:cs typeface="Trebuchet MS"/>
                <a:sym typeface="Trebuchet MS"/>
              </a:rPr>
              <a:t>HOW TO SUCCEED IN CLASS</a:t>
            </a:r>
            <a:endParaRPr dirty="0"/>
          </a:p>
        </p:txBody>
      </p:sp>
      <p:sp>
        <p:nvSpPr>
          <p:cNvPr id="243" name="Google Shape;243;p11"/>
          <p:cNvSpPr txBox="1">
            <a:spLocks noGrp="1"/>
          </p:cNvSpPr>
          <p:nvPr>
            <p:ph type="subTitle" idx="1"/>
          </p:nvPr>
        </p:nvSpPr>
        <p:spPr>
          <a:xfrm>
            <a:off x="349956" y="316090"/>
            <a:ext cx="11401777" cy="1038578"/>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SzPts val="1800"/>
              <a:buNone/>
            </a:pPr>
            <a:r>
              <a:rPr lang="en-US" sz="5200" dirty="0">
                <a:solidFill>
                  <a:schemeClr val="lt2"/>
                </a:solidFill>
                <a:latin typeface="Trebuchet MS"/>
                <a:ea typeface="Trebuchet MS"/>
                <a:cs typeface="Trebuchet MS"/>
                <a:sym typeface="Trebuchet MS"/>
              </a:rPr>
              <a:t>UNDERSTANDING EXPECTATIONS</a:t>
            </a:r>
            <a:r>
              <a:rPr lang="en-US" dirty="0">
                <a:solidFill>
                  <a:schemeClr val="lt2"/>
                </a:solidFill>
                <a:latin typeface="Trebuchet MS"/>
                <a:ea typeface="Trebuchet MS"/>
                <a:cs typeface="Trebuchet MS"/>
                <a:sym typeface="Trebuchet MS"/>
              </a:rPr>
              <a:t> </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2"/>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2"/>
          <p:cNvSpPr txBox="1">
            <a:spLocks noGrp="1"/>
          </p:cNvSpPr>
          <p:nvPr>
            <p:ph type="title"/>
          </p:nvPr>
        </p:nvSpPr>
        <p:spPr>
          <a:xfrm>
            <a:off x="519291" y="675943"/>
            <a:ext cx="3905947" cy="472718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Trebuchet MS"/>
              <a:buNone/>
            </a:pPr>
            <a:r>
              <a:rPr lang="en-US" sz="4400" dirty="0">
                <a:latin typeface="Trebuchet MS"/>
                <a:ea typeface="Trebuchet MS"/>
                <a:cs typeface="Trebuchet MS"/>
                <a:sym typeface="Trebuchet MS"/>
              </a:rPr>
              <a:t>WHAT KIND OF LEARNING CAN I EXPECT?</a:t>
            </a:r>
            <a:r>
              <a:rPr lang="en-US" dirty="0">
                <a:latin typeface="Trebuchet MS"/>
                <a:ea typeface="Trebuchet MS"/>
                <a:cs typeface="Trebuchet MS"/>
                <a:sym typeface="Trebuchet MS"/>
              </a:rPr>
              <a:t>	</a:t>
            </a:r>
            <a:endParaRPr dirty="0"/>
          </a:p>
        </p:txBody>
      </p:sp>
      <p:cxnSp>
        <p:nvCxnSpPr>
          <p:cNvPr id="250" name="Google Shape;250;p12"/>
          <p:cNvCxnSpPr/>
          <p:nvPr/>
        </p:nvCxnSpPr>
        <p:spPr>
          <a:xfrm>
            <a:off x="4666923" y="1668780"/>
            <a:ext cx="0" cy="3520440"/>
          </a:xfrm>
          <a:prstGeom prst="straightConnector1">
            <a:avLst/>
          </a:prstGeom>
          <a:noFill/>
          <a:ln w="19050" cap="flat" cmpd="sng">
            <a:solidFill>
              <a:schemeClr val="accent1"/>
            </a:solidFill>
            <a:prstDash val="solid"/>
            <a:round/>
            <a:headEnd type="none" w="sm" len="sm"/>
            <a:tailEnd type="none" w="sm" len="sm"/>
          </a:ln>
        </p:spPr>
      </p:cxnSp>
      <p:sp>
        <p:nvSpPr>
          <p:cNvPr id="251" name="Google Shape;251;p12"/>
          <p:cNvSpPr txBox="1">
            <a:spLocks noGrp="1"/>
          </p:cNvSpPr>
          <p:nvPr>
            <p:ph type="body" idx="1"/>
          </p:nvPr>
        </p:nvSpPr>
        <p:spPr>
          <a:xfrm>
            <a:off x="4988658" y="519290"/>
            <a:ext cx="6517543" cy="5904088"/>
          </a:xfrm>
          <a:prstGeom prst="rect">
            <a:avLst/>
          </a:prstGeom>
          <a:noFill/>
          <a:ln>
            <a:noFill/>
          </a:ln>
        </p:spPr>
        <p:txBody>
          <a:bodyPr spcFirstLastPara="1" wrap="square" lIns="91425" tIns="45700" rIns="91425" bIns="45700" anchor="ctr" anchorCtr="0">
            <a:normAutofit fontScale="85000" lnSpcReduction="20000"/>
          </a:bodyPr>
          <a:lstStyle/>
          <a:p>
            <a:pPr marL="285750" lvl="0" indent="-285750" algn="l" rtl="0">
              <a:spcBef>
                <a:spcPts val="0"/>
              </a:spcBef>
              <a:spcAft>
                <a:spcPts val="0"/>
              </a:spcAft>
              <a:buSzPts val="2000"/>
              <a:buChar char="•"/>
            </a:pPr>
            <a:r>
              <a:rPr lang="en-US" sz="2800" b="1" dirty="0">
                <a:solidFill>
                  <a:srgbClr val="99CCFF"/>
                </a:solidFill>
                <a:latin typeface="Calibri" panose="020F0502020204030204" pitchFamily="34" charset="0"/>
                <a:ea typeface="Trebuchet MS"/>
                <a:cs typeface="Calibri" panose="020F0502020204030204" pitchFamily="34" charset="0"/>
                <a:sym typeface="Trebuchet MS"/>
              </a:rPr>
              <a:t>Online Courses </a:t>
            </a:r>
            <a:r>
              <a:rPr lang="en-US" sz="2800" dirty="0">
                <a:latin typeface="Calibri" panose="020F0502020204030204" pitchFamily="34" charset="0"/>
                <a:ea typeface="Trebuchet MS"/>
                <a:cs typeface="Calibri" panose="020F0502020204030204" pitchFamily="34" charset="0"/>
                <a:sym typeface="Trebuchet MS"/>
              </a:rPr>
              <a:t>are asynchronous.</a:t>
            </a:r>
          </a:p>
          <a:p>
            <a:pPr marL="0" lvl="0" indent="0" algn="l" rtl="0">
              <a:spcBef>
                <a:spcPts val="0"/>
              </a:spcBef>
              <a:spcAft>
                <a:spcPts val="0"/>
              </a:spcAft>
              <a:buSzPts val="2000"/>
              <a:buNone/>
            </a:pPr>
            <a:endParaRPr lang="en-US" sz="2800" dirty="0">
              <a:latin typeface="Calibri" panose="020F0502020204030204" pitchFamily="34" charset="0"/>
              <a:ea typeface="Trebuchet MS"/>
              <a:cs typeface="Calibri" panose="020F0502020204030204" pitchFamily="34" charset="0"/>
              <a:sym typeface="Trebuchet MS"/>
            </a:endParaRPr>
          </a:p>
          <a:p>
            <a:pPr marL="285750" lvl="0" indent="-285750">
              <a:buSzPts val="2000"/>
            </a:pPr>
            <a:r>
              <a:rPr lang="en-US" sz="2800" b="1" dirty="0">
                <a:solidFill>
                  <a:srgbClr val="99CCFF"/>
                </a:solidFill>
                <a:latin typeface="Calibri" panose="020F0502020204030204" pitchFamily="34" charset="0"/>
                <a:cs typeface="Calibri" panose="020F0502020204030204" pitchFamily="34" charset="0"/>
              </a:rPr>
              <a:t>Lecture/Lab In-person Classroom Course:</a:t>
            </a:r>
            <a:r>
              <a:rPr lang="en-US" sz="2800" dirty="0">
                <a:latin typeface="Calibri" panose="020F0502020204030204" pitchFamily="34" charset="0"/>
                <a:cs typeface="Calibri" panose="020F0502020204030204" pitchFamily="34" charset="0"/>
              </a:rPr>
              <a:t> Regularly scheduled face-to-face meetings at a specific campus location; some use of technology to support learning.</a:t>
            </a:r>
          </a:p>
          <a:p>
            <a:pPr marL="0" lvl="0" indent="0">
              <a:buSzPts val="2000"/>
              <a:buNone/>
            </a:pPr>
            <a:endParaRPr lang="en-US" sz="2800" dirty="0">
              <a:solidFill>
                <a:srgbClr val="99CCFF"/>
              </a:solidFill>
              <a:latin typeface="Calibri" panose="020F0502020204030204" pitchFamily="34" charset="0"/>
              <a:cs typeface="Calibri" panose="020F0502020204030204" pitchFamily="34" charset="0"/>
            </a:endParaRPr>
          </a:p>
          <a:p>
            <a:pPr marL="285750" lvl="0" indent="-285750">
              <a:buSzPts val="2000"/>
            </a:pPr>
            <a:r>
              <a:rPr lang="en-US" sz="2800" b="1" dirty="0">
                <a:solidFill>
                  <a:srgbClr val="99CCFF"/>
                </a:solidFill>
                <a:latin typeface="Calibri" panose="020F0502020204030204" pitchFamily="34" charset="0"/>
                <a:cs typeface="Calibri" panose="020F0502020204030204" pitchFamily="34" charset="0"/>
              </a:rPr>
              <a:t>Hybrid Classroom Course: </a:t>
            </a:r>
            <a:r>
              <a:rPr lang="en-US" sz="2800" dirty="0">
                <a:latin typeface="Calibri" panose="020F0502020204030204" pitchFamily="34" charset="0"/>
                <a:cs typeface="Calibri" panose="020F0502020204030204" pitchFamily="34" charset="0"/>
              </a:rPr>
              <a:t>Regularly scheduled </a:t>
            </a:r>
            <a:r>
              <a:rPr lang="en-US" sz="2800" dirty="0"/>
              <a:t> face-to-face meetings at a specific campus location mixed with online instruction.</a:t>
            </a:r>
          </a:p>
          <a:p>
            <a:pPr marL="0" lvl="0" indent="0">
              <a:buSzPts val="2000"/>
              <a:buNone/>
            </a:pPr>
            <a:endParaRPr lang="en-US" sz="2800" dirty="0">
              <a:solidFill>
                <a:srgbClr val="99CCFF"/>
              </a:solidFill>
            </a:endParaRPr>
          </a:p>
          <a:p>
            <a:pPr marL="285750" lvl="0" indent="-285750">
              <a:buSzPts val="2000"/>
            </a:pPr>
            <a:r>
              <a:rPr lang="en-US" sz="2800" b="1" dirty="0">
                <a:solidFill>
                  <a:srgbClr val="99CCFF"/>
                </a:solidFill>
              </a:rPr>
              <a:t>Blended Online Course:</a:t>
            </a:r>
            <a:r>
              <a:rPr lang="en-US" sz="2800" b="1" dirty="0"/>
              <a:t> </a:t>
            </a:r>
            <a:r>
              <a:rPr lang="en-US" sz="2800" dirty="0"/>
              <a:t>Majority of the instruction is online, with some required activities scheduled at a campus location. Instructor posts meeting times in the course syllabus and in Canvas.</a:t>
            </a:r>
            <a:endParaRPr lang="en-US" sz="2800" b="1" dirty="0">
              <a:latin typeface="Calibri" panose="020F0502020204030204" pitchFamily="34" charset="0"/>
              <a:cs typeface="Calibri" panose="020F0502020204030204" pitchFamily="34" charset="0"/>
            </a:endParaRPr>
          </a:p>
          <a:p>
            <a:pPr marL="0" lvl="0" indent="0">
              <a:buSzPts val="2000"/>
              <a:buNone/>
            </a:pPr>
            <a:endParaRPr lang="en-US" sz="2800" dirty="0">
              <a:latin typeface="Calibri" panose="020F0502020204030204" pitchFamily="34" charset="0"/>
              <a:cs typeface="Calibri" panose="020F0502020204030204" pitchFamily="34" charset="0"/>
            </a:endParaRPr>
          </a:p>
          <a:p>
            <a:pPr marL="0" lvl="0" indent="0">
              <a:buSzPts val="2000"/>
              <a:buNone/>
            </a:pPr>
            <a:r>
              <a:rPr lang="en-US" sz="2400" dirty="0">
                <a:solidFill>
                  <a:srgbClr val="FFFF00"/>
                </a:solidFill>
                <a:latin typeface="Calibri" panose="020F0502020204030204" pitchFamily="34" charset="0"/>
                <a:cs typeface="Calibri" panose="020F0502020204030204" pitchFamily="34" charset="0"/>
              </a:rPr>
              <a:t>*Consult with your professor about testing requirements.</a:t>
            </a:r>
            <a:endParaRPr sz="2400" dirty="0">
              <a:solidFill>
                <a:srgbClr val="FFFF00"/>
              </a:solidFill>
              <a:latin typeface="Calibri" panose="020F0502020204030204" pitchFamily="34" charset="0"/>
              <a:cs typeface="Calibri" panose="020F0502020204030204" pitchFamily="34" charset="0"/>
            </a:endParaRPr>
          </a:p>
          <a:p>
            <a:pPr marL="285750" lvl="0" indent="-171450" algn="l" rtl="0">
              <a:spcBef>
                <a:spcPts val="1000"/>
              </a:spcBef>
              <a:spcAft>
                <a:spcPts val="0"/>
              </a:spcAft>
              <a:buSzPts val="1800"/>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3"/>
          <p:cNvSpPr txBox="1">
            <a:spLocks noGrp="1"/>
          </p:cNvSpPr>
          <p:nvPr>
            <p:ph type="title"/>
          </p:nvPr>
        </p:nvSpPr>
        <p:spPr>
          <a:xfrm>
            <a:off x="5270087" y="294041"/>
            <a:ext cx="6593075" cy="16124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sz="4400" dirty="0"/>
              <a:t>WHAT IS A SYLLABUS?</a:t>
            </a:r>
            <a:r>
              <a:rPr lang="en-US" dirty="0"/>
              <a:t> </a:t>
            </a:r>
            <a:endParaRPr dirty="0"/>
          </a:p>
        </p:txBody>
      </p:sp>
      <p:pic>
        <p:nvPicPr>
          <p:cNvPr id="257" name="Google Shape;257;p13" descr="Document"/>
          <p:cNvPicPr preferRelativeResize="0"/>
          <p:nvPr/>
        </p:nvPicPr>
        <p:blipFill rotWithShape="1">
          <a:blip r:embed="rId3">
            <a:alphaModFix/>
          </a:blip>
          <a:srcRect/>
          <a:stretch/>
        </p:blipFill>
        <p:spPr>
          <a:xfrm>
            <a:off x="643467" y="1653913"/>
            <a:ext cx="3997362" cy="3997362"/>
          </a:xfrm>
          <a:prstGeom prst="roundRect">
            <a:avLst>
              <a:gd name="adj" fmla="val 43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258" name="Google Shape;258;p13"/>
          <p:cNvSpPr txBox="1">
            <a:spLocks noGrp="1"/>
          </p:cNvSpPr>
          <p:nvPr>
            <p:ph type="body" idx="1"/>
          </p:nvPr>
        </p:nvSpPr>
        <p:spPr>
          <a:xfrm>
            <a:off x="4955458" y="1653913"/>
            <a:ext cx="6593075" cy="4317288"/>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2000"/>
              <a:buChar char="•"/>
            </a:pPr>
            <a:r>
              <a:rPr lang="en-US" sz="2000" dirty="0">
                <a:latin typeface="Calibri" panose="020F0502020204030204" pitchFamily="34" charset="0"/>
                <a:cs typeface="Calibri" panose="020F0502020204030204" pitchFamily="34" charset="0"/>
              </a:rPr>
              <a:t>A document that communicates information about a specific course and explains the rules, responsibilities, and learning outcomes associated with that course. </a:t>
            </a:r>
          </a:p>
          <a:p>
            <a:pPr marL="285750" lvl="0" indent="-285750" algn="l" rtl="0">
              <a:spcBef>
                <a:spcPts val="0"/>
              </a:spcBef>
              <a:spcAft>
                <a:spcPts val="0"/>
              </a:spcAft>
              <a:buSzPts val="2000"/>
              <a:buChar char="•"/>
            </a:pPr>
            <a:endParaRPr lang="en-US" sz="2000" dirty="0">
              <a:solidFill>
                <a:schemeClr val="bg1"/>
              </a:solidFill>
              <a:latin typeface="Calibri" panose="020F0502020204030204" pitchFamily="34" charset="0"/>
              <a:cs typeface="Calibri" panose="020F0502020204030204" pitchFamily="34" charset="0"/>
            </a:endParaRPr>
          </a:p>
          <a:p>
            <a:pPr marL="285750" lvl="0" indent="-285750" algn="l" rtl="0">
              <a:spcBef>
                <a:spcPts val="0"/>
              </a:spcBef>
              <a:spcAft>
                <a:spcPts val="0"/>
              </a:spcAft>
              <a:buSzPts val="2000"/>
              <a:buChar char="•"/>
            </a:pPr>
            <a:r>
              <a:rPr lang="en-US" sz="2000" dirty="0">
                <a:solidFill>
                  <a:schemeClr val="bg1"/>
                </a:solidFill>
                <a:latin typeface="Calibri" panose="020F0502020204030204" pitchFamily="34" charset="0"/>
                <a:cs typeface="Calibri" panose="020F0502020204030204" pitchFamily="34" charset="0"/>
              </a:rPr>
              <a:t>Generally, it will include course policies, rules and regulations, required texts, and a schedule of assignments and deadlines.</a:t>
            </a:r>
          </a:p>
          <a:p>
            <a:pPr marL="285750" lvl="0" indent="-285750" algn="l" rtl="0">
              <a:spcBef>
                <a:spcPts val="0"/>
              </a:spcBef>
              <a:spcAft>
                <a:spcPts val="0"/>
              </a:spcAft>
              <a:buSzPts val="2000"/>
              <a:buChar char="•"/>
            </a:pPr>
            <a:endParaRPr lang="en-US" sz="2000" dirty="0">
              <a:solidFill>
                <a:schemeClr val="bg1"/>
              </a:solidFill>
              <a:latin typeface="Calibri" panose="020F0502020204030204" pitchFamily="34" charset="0"/>
              <a:cs typeface="Calibri" panose="020F0502020204030204" pitchFamily="34" charset="0"/>
            </a:endParaRPr>
          </a:p>
          <a:p>
            <a:pPr marL="285750" lvl="0" indent="-285750" algn="l" rtl="0">
              <a:spcBef>
                <a:spcPts val="0"/>
              </a:spcBef>
              <a:spcAft>
                <a:spcPts val="0"/>
              </a:spcAft>
              <a:buSzPts val="2000"/>
              <a:buChar char="•"/>
            </a:pPr>
            <a:r>
              <a:rPr lang="en-US" sz="2000" dirty="0">
                <a:solidFill>
                  <a:schemeClr val="bg1"/>
                </a:solidFill>
                <a:latin typeface="Calibri" panose="020F0502020204030204" pitchFamily="34" charset="0"/>
                <a:cs typeface="Calibri" panose="020F0502020204030204" pitchFamily="34" charset="0"/>
              </a:rPr>
              <a:t>A syllabus can tell you nearly everything you need to know about how a course will be run and what will be expected of you.</a:t>
            </a:r>
          </a:p>
          <a:p>
            <a:pPr marL="285750" lvl="0" indent="-285750" algn="l" rtl="0">
              <a:spcBef>
                <a:spcPts val="0"/>
              </a:spcBef>
              <a:spcAft>
                <a:spcPts val="0"/>
              </a:spcAft>
              <a:buSzPts val="2000"/>
              <a:buChar char="•"/>
            </a:pPr>
            <a:endParaRPr lang="en-US" sz="2000" dirty="0">
              <a:solidFill>
                <a:schemeClr val="bg1"/>
              </a:solidFill>
              <a:latin typeface="Calibri" panose="020F0502020204030204" pitchFamily="34" charset="0"/>
              <a:cs typeface="Calibri" panose="020F0502020204030204" pitchFamily="34" charset="0"/>
            </a:endParaRPr>
          </a:p>
          <a:p>
            <a:pPr marL="285750" lvl="0" indent="-285750" algn="l" rtl="0">
              <a:spcBef>
                <a:spcPts val="0"/>
              </a:spcBef>
              <a:spcAft>
                <a:spcPts val="0"/>
              </a:spcAft>
              <a:buSzPts val="2000"/>
              <a:buChar char="•"/>
            </a:pPr>
            <a:r>
              <a:rPr lang="en-US" sz="2000" dirty="0">
                <a:solidFill>
                  <a:schemeClr val="bg1"/>
                </a:solidFill>
                <a:latin typeface="Calibri" panose="020F0502020204030204" pitchFamily="34" charset="0"/>
                <a:cs typeface="Calibri" panose="020F0502020204030204" pitchFamily="34" charset="0"/>
              </a:rPr>
              <a:t>All professors will write and use their syllabi differently.</a:t>
            </a:r>
            <a:endParaRPr sz="20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pic>
        <p:nvPicPr>
          <p:cNvPr id="263" name="Google Shape;263;p14"/>
          <p:cNvPicPr preferRelativeResize="0"/>
          <p:nvPr/>
        </p:nvPicPr>
        <p:blipFill rotWithShape="1">
          <a:blip r:embed="rId4">
            <a:alphaModFix/>
          </a:blip>
          <a:srcRect/>
          <a:stretch/>
        </p:blipFill>
        <p:spPr>
          <a:xfrm>
            <a:off x="0" y="0"/>
            <a:ext cx="12188825" cy="6856214"/>
          </a:xfrm>
          <a:prstGeom prst="rect">
            <a:avLst/>
          </a:prstGeom>
          <a:noFill/>
          <a:ln>
            <a:noFill/>
          </a:ln>
        </p:spPr>
      </p:pic>
      <p:pic>
        <p:nvPicPr>
          <p:cNvPr id="264" name="Google Shape;264;p14" descr="A group of people in a room&#10;&#10;Description automatically generated"/>
          <p:cNvPicPr preferRelativeResize="0"/>
          <p:nvPr/>
        </p:nvPicPr>
        <p:blipFill rotWithShape="1">
          <a:blip r:embed="rId5">
            <a:alphaModFix/>
          </a:blip>
          <a:srcRect t="15413"/>
          <a:stretch/>
        </p:blipFill>
        <p:spPr>
          <a:xfrm>
            <a:off x="20" y="10"/>
            <a:ext cx="12191980" cy="6857990"/>
          </a:xfrm>
          <a:prstGeom prst="rect">
            <a:avLst/>
          </a:prstGeom>
          <a:noFill/>
          <a:ln>
            <a:noFill/>
          </a:ln>
        </p:spPr>
      </p:pic>
      <p:pic>
        <p:nvPicPr>
          <p:cNvPr id="265" name="Google Shape;265;p14"/>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266" name="Google Shape;266;p14"/>
          <p:cNvSpPr/>
          <p:nvPr/>
        </p:nvSpPr>
        <p:spPr>
          <a:xfrm>
            <a:off x="516466" y="-18309"/>
            <a:ext cx="11159068" cy="6894618"/>
          </a:xfrm>
          <a:custGeom>
            <a:avLst/>
            <a:gdLst/>
            <a:ahLst/>
            <a:cxnLst/>
            <a:rect l="l" t="t" r="r" b="b"/>
            <a:pathLst>
              <a:path w="2331" h="1440" extrusionOk="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dk1">
              <a:alpha val="60000"/>
            </a:schemeClr>
          </a:solid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txBody>
          <a:bodyPr spcFirstLastPara="1" wrap="square" lIns="91425" tIns="45700" rIns="91425" bIns="45700" anchor="t" anchorCtr="0">
            <a:normAutofit/>
          </a:bodyPr>
          <a:lstStyle/>
          <a:p>
            <a:pPr marL="0" marR="0" lvl="0" indent="0" algn="ctr" rtl="0">
              <a:spcBef>
                <a:spcPts val="0"/>
              </a:spcBef>
              <a:spcAft>
                <a:spcPts val="0"/>
              </a:spcAft>
              <a:buClr>
                <a:schemeClr val="lt1"/>
              </a:buClr>
              <a:buSzPts val="1600"/>
              <a:buFont typeface="Arial"/>
              <a:buNone/>
            </a:pPr>
            <a:endParaRPr sz="1600" cap="none">
              <a:solidFill>
                <a:schemeClr val="lt1"/>
              </a:solidFill>
              <a:latin typeface="Calibri"/>
              <a:ea typeface="Calibri"/>
              <a:cs typeface="Calibri"/>
              <a:sym typeface="Calibri"/>
            </a:endParaRPr>
          </a:p>
        </p:txBody>
      </p:sp>
      <p:sp>
        <p:nvSpPr>
          <p:cNvPr id="267" name="Google Shape;267;p14"/>
          <p:cNvSpPr txBox="1">
            <a:spLocks noGrp="1"/>
          </p:cNvSpPr>
          <p:nvPr>
            <p:ph type="title"/>
          </p:nvPr>
        </p:nvSpPr>
        <p:spPr>
          <a:xfrm>
            <a:off x="214489" y="838200"/>
            <a:ext cx="11808178" cy="12276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US" sz="4400" b="1" dirty="0"/>
              <a:t>GRADES, ATTENDANCE, and PARTICIPATION</a:t>
            </a:r>
            <a:endParaRPr sz="4400" b="1" dirty="0"/>
          </a:p>
        </p:txBody>
      </p:sp>
      <p:sp>
        <p:nvSpPr>
          <p:cNvPr id="268" name="Google Shape;268;p14"/>
          <p:cNvSpPr txBox="1">
            <a:spLocks noGrp="1"/>
          </p:cNvSpPr>
          <p:nvPr>
            <p:ph type="body" idx="1"/>
          </p:nvPr>
        </p:nvSpPr>
        <p:spPr>
          <a:xfrm>
            <a:off x="1380067" y="2006601"/>
            <a:ext cx="9437159" cy="3784600"/>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2400"/>
              <a:buChar char="•"/>
            </a:pPr>
            <a:r>
              <a:rPr lang="en-US" sz="2800" dirty="0"/>
              <a:t>A portion of your grade may be set for attendance and participation. </a:t>
            </a:r>
            <a:endParaRPr sz="2800" dirty="0"/>
          </a:p>
          <a:p>
            <a:pPr marL="285750" lvl="0" indent="-285750" algn="l" rtl="0">
              <a:spcBef>
                <a:spcPts val="1000"/>
              </a:spcBef>
              <a:spcAft>
                <a:spcPts val="0"/>
              </a:spcAft>
              <a:buSzPts val="2400"/>
              <a:buChar char="•"/>
            </a:pPr>
            <a:r>
              <a:rPr lang="en-US" sz="2800" dirty="0"/>
              <a:t>If you are going to miss class because of any extracurricular activities, please reach out to your professor </a:t>
            </a:r>
            <a:r>
              <a:rPr lang="en-US" sz="2800" b="1" u="sng" dirty="0">
                <a:solidFill>
                  <a:srgbClr val="FFFF00"/>
                </a:solidFill>
              </a:rPr>
              <a:t>beforehand.</a:t>
            </a:r>
            <a:endParaRPr sz="2800" b="1" u="sng" dirty="0">
              <a:solidFill>
                <a:srgbClr val="FFFF00"/>
              </a:solidFill>
            </a:endParaRPr>
          </a:p>
          <a:p>
            <a:pPr marL="285750" lvl="0" indent="-285750" algn="l" rtl="0">
              <a:spcBef>
                <a:spcPts val="1000"/>
              </a:spcBef>
              <a:spcAft>
                <a:spcPts val="0"/>
              </a:spcAft>
              <a:buSzPts val="2400"/>
              <a:buChar char="•"/>
            </a:pPr>
            <a:r>
              <a:rPr lang="en-US" sz="2800" dirty="0"/>
              <a:t>Participate in class by taking notes, asking questions, engaging in group discussions, etc.</a:t>
            </a:r>
            <a:endParaRP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A85C-23B7-4A23-B7C7-48FC6B65E94F}"/>
              </a:ext>
            </a:extLst>
          </p:cNvPr>
          <p:cNvSpPr>
            <a:spLocks noGrp="1"/>
          </p:cNvSpPr>
          <p:nvPr>
            <p:ph type="title"/>
          </p:nvPr>
        </p:nvSpPr>
        <p:spPr>
          <a:xfrm>
            <a:off x="383822" y="198967"/>
            <a:ext cx="11356622" cy="1456267"/>
          </a:xfrm>
        </p:spPr>
        <p:txBody>
          <a:bodyPr>
            <a:normAutofit/>
          </a:bodyPr>
          <a:lstStyle/>
          <a:p>
            <a:pPr algn="ctr"/>
            <a:r>
              <a:rPr lang="en-US" sz="4400" dirty="0">
                <a:latin typeface="Trebuchet MS" panose="020B0603020202020204" pitchFamily="34" charset="0"/>
              </a:rPr>
              <a:t>HIGH SCHOOL VS. COLLEGE</a:t>
            </a:r>
          </a:p>
        </p:txBody>
      </p:sp>
      <p:sp>
        <p:nvSpPr>
          <p:cNvPr id="8" name="TextBox 7">
            <a:extLst>
              <a:ext uri="{FF2B5EF4-FFF2-40B4-BE49-F238E27FC236}">
                <a16:creationId xmlns:a16="http://schemas.microsoft.com/office/drawing/2014/main" id="{CDC319DC-6091-4431-871A-2661E61D824E}"/>
              </a:ext>
            </a:extLst>
          </p:cNvPr>
          <p:cNvSpPr txBox="1"/>
          <p:nvPr/>
        </p:nvSpPr>
        <p:spPr>
          <a:xfrm>
            <a:off x="7981244" y="1198034"/>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D85F2BB-C884-460D-B8A9-FCF242E30CA5}"/>
              </a:ext>
            </a:extLst>
          </p:cNvPr>
          <p:cNvSpPr txBox="1"/>
          <p:nvPr/>
        </p:nvSpPr>
        <p:spPr>
          <a:xfrm>
            <a:off x="7497233" y="1504694"/>
            <a:ext cx="3378200" cy="461665"/>
          </a:xfrm>
          <a:prstGeom prst="rect">
            <a:avLst/>
          </a:prstGeom>
          <a:noFill/>
          <a:ln>
            <a:solidFill>
              <a:schemeClr val="tx2"/>
            </a:solidFill>
          </a:ln>
        </p:spPr>
        <p:txBody>
          <a:bodyPr wrap="square" rtlCol="0">
            <a:spAutoFit/>
          </a:bodyPr>
          <a:lstStyle/>
          <a:p>
            <a:pPr algn="ctr"/>
            <a:r>
              <a:rPr lang="en-US" sz="2400" dirty="0">
                <a:solidFill>
                  <a:schemeClr val="bg1"/>
                </a:solidFill>
                <a:latin typeface="Trebuchet MS" panose="020B0603020202020204" pitchFamily="34" charset="0"/>
              </a:rPr>
              <a:t>College</a:t>
            </a:r>
          </a:p>
        </p:txBody>
      </p:sp>
      <p:sp>
        <p:nvSpPr>
          <p:cNvPr id="10" name="TextBox 9">
            <a:extLst>
              <a:ext uri="{FF2B5EF4-FFF2-40B4-BE49-F238E27FC236}">
                <a16:creationId xmlns:a16="http://schemas.microsoft.com/office/drawing/2014/main" id="{47E3DB76-BEC8-414D-BCFE-C996839A24CE}"/>
              </a:ext>
            </a:extLst>
          </p:cNvPr>
          <p:cNvSpPr txBox="1"/>
          <p:nvPr/>
        </p:nvSpPr>
        <p:spPr>
          <a:xfrm>
            <a:off x="1062566" y="1504695"/>
            <a:ext cx="3378200" cy="461665"/>
          </a:xfrm>
          <a:prstGeom prst="rect">
            <a:avLst/>
          </a:prstGeom>
          <a:noFill/>
          <a:ln>
            <a:solidFill>
              <a:schemeClr val="tx2"/>
            </a:solidFill>
          </a:ln>
        </p:spPr>
        <p:txBody>
          <a:bodyPr wrap="square" rtlCol="0">
            <a:spAutoFit/>
          </a:bodyPr>
          <a:lstStyle/>
          <a:p>
            <a:pPr algn="ctr"/>
            <a:r>
              <a:rPr lang="en-US" sz="2400" dirty="0">
                <a:solidFill>
                  <a:schemeClr val="bg1"/>
                </a:solidFill>
                <a:latin typeface="Trebuchet MS" panose="020B0603020202020204" pitchFamily="34" charset="0"/>
              </a:rPr>
              <a:t>High School</a:t>
            </a:r>
          </a:p>
        </p:txBody>
      </p:sp>
      <p:sp>
        <p:nvSpPr>
          <p:cNvPr id="5" name="TextBox 4">
            <a:extLst>
              <a:ext uri="{FF2B5EF4-FFF2-40B4-BE49-F238E27FC236}">
                <a16:creationId xmlns:a16="http://schemas.microsoft.com/office/drawing/2014/main" id="{3B138E2C-E419-42CD-A3A5-BD71C476D1C3}"/>
              </a:ext>
            </a:extLst>
          </p:cNvPr>
          <p:cNvSpPr txBox="1"/>
          <p:nvPr/>
        </p:nvSpPr>
        <p:spPr>
          <a:xfrm>
            <a:off x="606777" y="2124248"/>
            <a:ext cx="4318000" cy="338554"/>
          </a:xfrm>
          <a:prstGeom prst="rect">
            <a:avLst/>
          </a:prstGeom>
          <a:noFill/>
        </p:spPr>
        <p:txBody>
          <a:bodyPr wrap="square" rtlCol="0">
            <a:spAutoFit/>
          </a:bodyPr>
          <a:lstStyle/>
          <a:p>
            <a:pPr algn="ctr"/>
            <a:r>
              <a:rPr lang="en-US" sz="1600" dirty="0">
                <a:solidFill>
                  <a:schemeClr val="bg1">
                    <a:lumMod val="75000"/>
                  </a:schemeClr>
                </a:solidFill>
                <a:latin typeface="Trebuchet MS" panose="020B0603020202020204" pitchFamily="34" charset="0"/>
              </a:rPr>
              <a:t>High school is </a:t>
            </a:r>
            <a:r>
              <a:rPr lang="en-US" sz="1600" b="1" dirty="0">
                <a:solidFill>
                  <a:schemeClr val="bg1">
                    <a:lumMod val="75000"/>
                  </a:schemeClr>
                </a:solidFill>
                <a:latin typeface="Trebuchet MS" panose="020B0603020202020204" pitchFamily="34" charset="0"/>
              </a:rPr>
              <a:t>MANDATORY</a:t>
            </a:r>
            <a:r>
              <a:rPr lang="en-US" sz="1600" dirty="0">
                <a:solidFill>
                  <a:schemeClr val="bg1">
                    <a:lumMod val="75000"/>
                  </a:schemeClr>
                </a:solidFill>
                <a:latin typeface="Trebuchet MS" panose="020B0603020202020204" pitchFamily="34" charset="0"/>
              </a:rPr>
              <a:t> and usually </a:t>
            </a:r>
            <a:r>
              <a:rPr lang="en-US" sz="1600" b="1" dirty="0">
                <a:solidFill>
                  <a:schemeClr val="bg1">
                    <a:lumMod val="75000"/>
                  </a:schemeClr>
                </a:solidFill>
                <a:latin typeface="Trebuchet MS" panose="020B0603020202020204" pitchFamily="34" charset="0"/>
              </a:rPr>
              <a:t>FREE</a:t>
            </a:r>
          </a:p>
        </p:txBody>
      </p:sp>
      <p:sp>
        <p:nvSpPr>
          <p:cNvPr id="11" name="TextBox 10">
            <a:extLst>
              <a:ext uri="{FF2B5EF4-FFF2-40B4-BE49-F238E27FC236}">
                <a16:creationId xmlns:a16="http://schemas.microsoft.com/office/drawing/2014/main" id="{44F21E9D-B8A2-4C42-87FF-C1E4D071025A}"/>
              </a:ext>
            </a:extLst>
          </p:cNvPr>
          <p:cNvSpPr txBox="1"/>
          <p:nvPr/>
        </p:nvSpPr>
        <p:spPr>
          <a:xfrm>
            <a:off x="7041444" y="2100751"/>
            <a:ext cx="4289778" cy="338554"/>
          </a:xfrm>
          <a:prstGeom prst="rect">
            <a:avLst/>
          </a:prstGeom>
          <a:noFill/>
        </p:spPr>
        <p:txBody>
          <a:bodyPr wrap="square" rtlCol="0">
            <a:spAutoFit/>
          </a:bodyPr>
          <a:lstStyle/>
          <a:p>
            <a:pPr algn="ctr"/>
            <a:r>
              <a:rPr lang="en-US" sz="1600" dirty="0">
                <a:solidFill>
                  <a:schemeClr val="bg1">
                    <a:lumMod val="75000"/>
                  </a:schemeClr>
                </a:solidFill>
                <a:latin typeface="Trebuchet MS" panose="020B0603020202020204" pitchFamily="34" charset="0"/>
              </a:rPr>
              <a:t>College is</a:t>
            </a:r>
            <a:r>
              <a:rPr lang="en-US" sz="1600" b="1" dirty="0">
                <a:solidFill>
                  <a:schemeClr val="bg1">
                    <a:lumMod val="75000"/>
                  </a:schemeClr>
                </a:solidFill>
                <a:latin typeface="Trebuchet MS" panose="020B0603020202020204" pitchFamily="34" charset="0"/>
              </a:rPr>
              <a:t> VOLUNTARY </a:t>
            </a:r>
            <a:r>
              <a:rPr lang="en-US" sz="1600" dirty="0">
                <a:solidFill>
                  <a:schemeClr val="bg1">
                    <a:lumMod val="75000"/>
                  </a:schemeClr>
                </a:solidFill>
                <a:latin typeface="Trebuchet MS" panose="020B0603020202020204" pitchFamily="34" charset="0"/>
              </a:rPr>
              <a:t>and </a:t>
            </a:r>
            <a:r>
              <a:rPr lang="en-US" sz="1600" b="1" dirty="0">
                <a:solidFill>
                  <a:schemeClr val="bg1">
                    <a:lumMod val="75000"/>
                  </a:schemeClr>
                </a:solidFill>
                <a:latin typeface="Trebuchet MS" panose="020B0603020202020204" pitchFamily="34" charset="0"/>
              </a:rPr>
              <a:t>EXPENSIVE</a:t>
            </a:r>
          </a:p>
        </p:txBody>
      </p:sp>
      <p:cxnSp>
        <p:nvCxnSpPr>
          <p:cNvPr id="12" name="Straight Arrow Connector 11">
            <a:extLst>
              <a:ext uri="{FF2B5EF4-FFF2-40B4-BE49-F238E27FC236}">
                <a16:creationId xmlns:a16="http://schemas.microsoft.com/office/drawing/2014/main" id="{AF984F46-E326-4249-A69A-ED6F71C68DD6}"/>
              </a:ext>
            </a:extLst>
          </p:cNvPr>
          <p:cNvCxnSpPr>
            <a:cxnSpLocks/>
            <a:stCxn id="5" idx="3"/>
          </p:cNvCxnSpPr>
          <p:nvPr/>
        </p:nvCxnSpPr>
        <p:spPr>
          <a:xfrm>
            <a:off x="4924777" y="2293525"/>
            <a:ext cx="2370670" cy="1"/>
          </a:xfrm>
          <a:prstGeom prst="straightConnector1">
            <a:avLst/>
          </a:prstGeom>
          <a:ln w="38100">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92AAE40-EE3F-454E-851B-AC92BA9C061D}"/>
              </a:ext>
            </a:extLst>
          </p:cNvPr>
          <p:cNvSpPr txBox="1"/>
          <p:nvPr/>
        </p:nvSpPr>
        <p:spPr>
          <a:xfrm>
            <a:off x="606777" y="2439368"/>
            <a:ext cx="4289778" cy="338554"/>
          </a:xfrm>
          <a:prstGeom prst="rect">
            <a:avLst/>
          </a:prstGeom>
          <a:noFill/>
        </p:spPr>
        <p:txBody>
          <a:bodyPr wrap="square" rtlCol="0">
            <a:spAutoFit/>
          </a:bodyPr>
          <a:lstStyle/>
          <a:p>
            <a:pPr algn="ctr"/>
            <a:r>
              <a:rPr lang="en-US" sz="1600" dirty="0">
                <a:solidFill>
                  <a:schemeClr val="bg1"/>
                </a:solidFill>
                <a:latin typeface="Trebuchet MS" panose="020B0603020202020204" pitchFamily="34" charset="0"/>
              </a:rPr>
              <a:t>Your time is structured by your </a:t>
            </a:r>
            <a:r>
              <a:rPr lang="en-US" sz="1600" b="1" dirty="0">
                <a:solidFill>
                  <a:schemeClr val="bg1"/>
                </a:solidFill>
                <a:latin typeface="Trebuchet MS" panose="020B0603020202020204" pitchFamily="34" charset="0"/>
              </a:rPr>
              <a:t>TEACHERS</a:t>
            </a:r>
          </a:p>
        </p:txBody>
      </p:sp>
      <p:sp>
        <p:nvSpPr>
          <p:cNvPr id="16" name="TextBox 15">
            <a:extLst>
              <a:ext uri="{FF2B5EF4-FFF2-40B4-BE49-F238E27FC236}">
                <a16:creationId xmlns:a16="http://schemas.microsoft.com/office/drawing/2014/main" id="{EA3B9FCF-A5FE-468A-825B-DA652A7FF17A}"/>
              </a:ext>
            </a:extLst>
          </p:cNvPr>
          <p:cNvSpPr txBox="1"/>
          <p:nvPr/>
        </p:nvSpPr>
        <p:spPr>
          <a:xfrm>
            <a:off x="7041444" y="2457893"/>
            <a:ext cx="4289778" cy="338554"/>
          </a:xfrm>
          <a:prstGeom prst="rect">
            <a:avLst/>
          </a:prstGeom>
          <a:noFill/>
        </p:spPr>
        <p:txBody>
          <a:bodyPr wrap="square" rtlCol="0">
            <a:spAutoFit/>
          </a:bodyPr>
          <a:lstStyle/>
          <a:p>
            <a:pPr algn="ctr"/>
            <a:r>
              <a:rPr lang="en-US" sz="1600" b="1" dirty="0">
                <a:solidFill>
                  <a:schemeClr val="bg1"/>
                </a:solidFill>
                <a:latin typeface="Trebuchet MS" panose="020B0603020202020204" pitchFamily="34" charset="0"/>
              </a:rPr>
              <a:t>YOU</a:t>
            </a:r>
            <a:r>
              <a:rPr lang="en-US" sz="1600" dirty="0">
                <a:solidFill>
                  <a:schemeClr val="bg1"/>
                </a:solidFill>
                <a:latin typeface="Trebuchet MS" panose="020B0603020202020204" pitchFamily="34" charset="0"/>
              </a:rPr>
              <a:t> manage your own time</a:t>
            </a:r>
          </a:p>
        </p:txBody>
      </p:sp>
      <p:cxnSp>
        <p:nvCxnSpPr>
          <p:cNvPr id="17" name="Straight Arrow Connector 16">
            <a:extLst>
              <a:ext uri="{FF2B5EF4-FFF2-40B4-BE49-F238E27FC236}">
                <a16:creationId xmlns:a16="http://schemas.microsoft.com/office/drawing/2014/main" id="{317F46F3-A24B-4E18-8EE6-852B0A9A1E84}"/>
              </a:ext>
            </a:extLst>
          </p:cNvPr>
          <p:cNvCxnSpPr>
            <a:cxnSpLocks/>
            <a:stCxn id="15" idx="3"/>
          </p:cNvCxnSpPr>
          <p:nvPr/>
        </p:nvCxnSpPr>
        <p:spPr>
          <a:xfrm>
            <a:off x="4896555" y="2608645"/>
            <a:ext cx="2904067" cy="18887"/>
          </a:xfrm>
          <a:prstGeom prst="straightConnector1">
            <a:avLst/>
          </a:prstGeom>
          <a:ln w="38100">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D56FA3F-EFA0-46A9-80A4-F16926A1BD1B}"/>
              </a:ext>
            </a:extLst>
          </p:cNvPr>
          <p:cNvSpPr txBox="1"/>
          <p:nvPr/>
        </p:nvSpPr>
        <p:spPr>
          <a:xfrm>
            <a:off x="606777" y="2720109"/>
            <a:ext cx="4289778" cy="830997"/>
          </a:xfrm>
          <a:prstGeom prst="rect">
            <a:avLst/>
          </a:prstGeom>
          <a:noFill/>
        </p:spPr>
        <p:txBody>
          <a:bodyPr wrap="square" rtlCol="0">
            <a:spAutoFit/>
          </a:bodyPr>
          <a:lstStyle/>
          <a:p>
            <a:pPr algn="ctr"/>
            <a:r>
              <a:rPr lang="en-US" sz="1600" dirty="0">
                <a:solidFill>
                  <a:schemeClr val="bg2">
                    <a:lumMod val="40000"/>
                    <a:lumOff val="60000"/>
                  </a:schemeClr>
                </a:solidFill>
                <a:latin typeface="Trebuchet MS" panose="020B0603020202020204" pitchFamily="34" charset="0"/>
              </a:rPr>
              <a:t>You can count on </a:t>
            </a:r>
            <a:r>
              <a:rPr lang="en-US" sz="1600" b="1" dirty="0">
                <a:solidFill>
                  <a:schemeClr val="bg2">
                    <a:lumMod val="40000"/>
                    <a:lumOff val="60000"/>
                  </a:schemeClr>
                </a:solidFill>
                <a:latin typeface="Trebuchet MS" panose="020B0603020202020204" pitchFamily="34" charset="0"/>
              </a:rPr>
              <a:t>PARENTS</a:t>
            </a:r>
            <a:r>
              <a:rPr lang="en-US" sz="1600" dirty="0">
                <a:solidFill>
                  <a:schemeClr val="bg2">
                    <a:lumMod val="40000"/>
                    <a:lumOff val="60000"/>
                  </a:schemeClr>
                </a:solidFill>
                <a:latin typeface="Trebuchet MS" panose="020B0603020202020204" pitchFamily="34" charset="0"/>
              </a:rPr>
              <a:t> and </a:t>
            </a:r>
            <a:r>
              <a:rPr lang="en-US" sz="1600" b="1" dirty="0">
                <a:solidFill>
                  <a:schemeClr val="bg2">
                    <a:lumMod val="40000"/>
                    <a:lumOff val="60000"/>
                  </a:schemeClr>
                </a:solidFill>
                <a:latin typeface="Trebuchet MS" panose="020B0603020202020204" pitchFamily="34" charset="0"/>
              </a:rPr>
              <a:t>TEACHERS</a:t>
            </a:r>
            <a:r>
              <a:rPr lang="en-US" sz="1600" dirty="0">
                <a:solidFill>
                  <a:schemeClr val="bg2">
                    <a:lumMod val="40000"/>
                    <a:lumOff val="60000"/>
                  </a:schemeClr>
                </a:solidFill>
                <a:latin typeface="Trebuchet MS" panose="020B0603020202020204" pitchFamily="34" charset="0"/>
              </a:rPr>
              <a:t> to remind you of assignments, priorities, and deadlines</a:t>
            </a:r>
          </a:p>
        </p:txBody>
      </p:sp>
      <p:sp>
        <p:nvSpPr>
          <p:cNvPr id="22" name="TextBox 21">
            <a:extLst>
              <a:ext uri="{FF2B5EF4-FFF2-40B4-BE49-F238E27FC236}">
                <a16:creationId xmlns:a16="http://schemas.microsoft.com/office/drawing/2014/main" id="{649B31C3-76D5-4ED8-9BB1-7C4F478B253B}"/>
              </a:ext>
            </a:extLst>
          </p:cNvPr>
          <p:cNvSpPr txBox="1"/>
          <p:nvPr/>
        </p:nvSpPr>
        <p:spPr>
          <a:xfrm>
            <a:off x="7148864" y="2728295"/>
            <a:ext cx="4289778" cy="830997"/>
          </a:xfrm>
          <a:prstGeom prst="rect">
            <a:avLst/>
          </a:prstGeom>
          <a:noFill/>
        </p:spPr>
        <p:txBody>
          <a:bodyPr wrap="square" rtlCol="0">
            <a:spAutoFit/>
          </a:bodyPr>
          <a:lstStyle/>
          <a:p>
            <a:pPr algn="ctr"/>
            <a:r>
              <a:rPr lang="en-US" sz="1600" b="1" dirty="0">
                <a:solidFill>
                  <a:schemeClr val="bg2">
                    <a:lumMod val="40000"/>
                    <a:lumOff val="60000"/>
                  </a:schemeClr>
                </a:solidFill>
                <a:latin typeface="Trebuchet MS" panose="020B0603020202020204" pitchFamily="34" charset="0"/>
              </a:rPr>
              <a:t>YOU</a:t>
            </a:r>
            <a:r>
              <a:rPr lang="en-US" sz="1600" dirty="0">
                <a:solidFill>
                  <a:schemeClr val="bg2">
                    <a:lumMod val="40000"/>
                    <a:lumOff val="60000"/>
                  </a:schemeClr>
                </a:solidFill>
                <a:latin typeface="Trebuchet MS" panose="020B0603020202020204" pitchFamily="34" charset="0"/>
              </a:rPr>
              <a:t> must balance your responsibilities and set priorities. </a:t>
            </a:r>
            <a:r>
              <a:rPr lang="en-US" sz="1600" b="1" dirty="0">
                <a:solidFill>
                  <a:schemeClr val="bg2">
                    <a:lumMod val="40000"/>
                    <a:lumOff val="60000"/>
                  </a:schemeClr>
                </a:solidFill>
                <a:latin typeface="Trebuchet MS" panose="020B0603020202020204" pitchFamily="34" charset="0"/>
              </a:rPr>
              <a:t>YOU</a:t>
            </a:r>
            <a:r>
              <a:rPr lang="en-US" sz="1600" dirty="0">
                <a:solidFill>
                  <a:schemeClr val="bg2">
                    <a:lumMod val="40000"/>
                    <a:lumOff val="60000"/>
                  </a:schemeClr>
                </a:solidFill>
                <a:latin typeface="Trebuchet MS" panose="020B0603020202020204" pitchFamily="34" charset="0"/>
              </a:rPr>
              <a:t> are expected to take responsibility for what you do/don’t do</a:t>
            </a:r>
          </a:p>
        </p:txBody>
      </p:sp>
      <p:cxnSp>
        <p:nvCxnSpPr>
          <p:cNvPr id="23" name="Straight Arrow Connector 22">
            <a:extLst>
              <a:ext uri="{FF2B5EF4-FFF2-40B4-BE49-F238E27FC236}">
                <a16:creationId xmlns:a16="http://schemas.microsoft.com/office/drawing/2014/main" id="{74D1E782-3D50-477A-A395-8F5EAF830866}"/>
              </a:ext>
            </a:extLst>
          </p:cNvPr>
          <p:cNvCxnSpPr>
            <a:cxnSpLocks/>
          </p:cNvCxnSpPr>
          <p:nvPr/>
        </p:nvCxnSpPr>
        <p:spPr>
          <a:xfrm>
            <a:off x="4896555" y="3125252"/>
            <a:ext cx="2398892" cy="31217"/>
          </a:xfrm>
          <a:prstGeom prst="straightConnector1">
            <a:avLst/>
          </a:prstGeom>
          <a:ln w="38100">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9D7BCBB-1691-4CD5-B6C0-9506FDCFAC14}"/>
              </a:ext>
            </a:extLst>
          </p:cNvPr>
          <p:cNvSpPr txBox="1"/>
          <p:nvPr/>
        </p:nvSpPr>
        <p:spPr>
          <a:xfrm>
            <a:off x="7168442" y="3511206"/>
            <a:ext cx="4289778" cy="584775"/>
          </a:xfrm>
          <a:prstGeom prst="rect">
            <a:avLst/>
          </a:prstGeom>
          <a:noFill/>
        </p:spPr>
        <p:txBody>
          <a:bodyPr wrap="square" rtlCol="0">
            <a:spAutoFit/>
          </a:bodyPr>
          <a:lstStyle/>
          <a:p>
            <a:pPr algn="ctr"/>
            <a:r>
              <a:rPr lang="en-US" sz="1600" dirty="0">
                <a:solidFill>
                  <a:schemeClr val="accent1">
                    <a:lumMod val="60000"/>
                    <a:lumOff val="40000"/>
                  </a:schemeClr>
                </a:solidFill>
                <a:latin typeface="Trebuchet MS" panose="020B0603020202020204" pitchFamily="34" charset="0"/>
              </a:rPr>
              <a:t>Testing is </a:t>
            </a:r>
            <a:r>
              <a:rPr lang="en-US" sz="1600" b="1" dirty="0">
                <a:solidFill>
                  <a:schemeClr val="accent1">
                    <a:lumMod val="60000"/>
                    <a:lumOff val="40000"/>
                  </a:schemeClr>
                </a:solidFill>
                <a:latin typeface="Trebuchet MS" panose="020B0603020202020204" pitchFamily="34" charset="0"/>
              </a:rPr>
              <a:t>NOT FREQUENT </a:t>
            </a:r>
            <a:r>
              <a:rPr lang="en-US" sz="1600" dirty="0">
                <a:solidFill>
                  <a:schemeClr val="accent1">
                    <a:lumMod val="60000"/>
                    <a:lumOff val="40000"/>
                  </a:schemeClr>
                </a:solidFill>
                <a:latin typeface="Trebuchet MS" panose="020B0603020202020204" pitchFamily="34" charset="0"/>
              </a:rPr>
              <a:t>and covers </a:t>
            </a:r>
            <a:r>
              <a:rPr lang="en-US" sz="1600" b="1" dirty="0">
                <a:solidFill>
                  <a:schemeClr val="accent1">
                    <a:lumMod val="60000"/>
                    <a:lumOff val="40000"/>
                  </a:schemeClr>
                </a:solidFill>
                <a:latin typeface="Trebuchet MS" panose="020B0603020202020204" pitchFamily="34" charset="0"/>
              </a:rPr>
              <a:t>LARGE </a:t>
            </a:r>
            <a:r>
              <a:rPr lang="en-US" sz="1600" dirty="0">
                <a:solidFill>
                  <a:schemeClr val="accent1">
                    <a:lumMod val="60000"/>
                    <a:lumOff val="40000"/>
                  </a:schemeClr>
                </a:solidFill>
                <a:latin typeface="Trebuchet MS" panose="020B0603020202020204" pitchFamily="34" charset="0"/>
              </a:rPr>
              <a:t>amounts of material</a:t>
            </a:r>
          </a:p>
        </p:txBody>
      </p:sp>
      <p:sp>
        <p:nvSpPr>
          <p:cNvPr id="31" name="TextBox 30">
            <a:extLst>
              <a:ext uri="{FF2B5EF4-FFF2-40B4-BE49-F238E27FC236}">
                <a16:creationId xmlns:a16="http://schemas.microsoft.com/office/drawing/2014/main" id="{032FE37C-1918-4CAB-8FD4-16A07389EFBF}"/>
              </a:ext>
            </a:extLst>
          </p:cNvPr>
          <p:cNvSpPr txBox="1"/>
          <p:nvPr/>
        </p:nvSpPr>
        <p:spPr>
          <a:xfrm>
            <a:off x="674335" y="3515703"/>
            <a:ext cx="4289778" cy="584775"/>
          </a:xfrm>
          <a:prstGeom prst="rect">
            <a:avLst/>
          </a:prstGeom>
          <a:noFill/>
        </p:spPr>
        <p:txBody>
          <a:bodyPr wrap="square" rtlCol="0">
            <a:spAutoFit/>
          </a:bodyPr>
          <a:lstStyle/>
          <a:p>
            <a:pPr algn="ctr"/>
            <a:r>
              <a:rPr lang="en-US" sz="1600" dirty="0">
                <a:solidFill>
                  <a:schemeClr val="accent1">
                    <a:lumMod val="60000"/>
                    <a:lumOff val="40000"/>
                  </a:schemeClr>
                </a:solidFill>
                <a:latin typeface="Trebuchet MS" panose="020B0603020202020204" pitchFamily="34" charset="0"/>
              </a:rPr>
              <a:t>Testing is</a:t>
            </a:r>
            <a:r>
              <a:rPr lang="en-US" sz="1600" b="1" dirty="0">
                <a:solidFill>
                  <a:schemeClr val="accent1">
                    <a:lumMod val="60000"/>
                    <a:lumOff val="40000"/>
                  </a:schemeClr>
                </a:solidFill>
                <a:latin typeface="Trebuchet MS" panose="020B0603020202020204" pitchFamily="34" charset="0"/>
              </a:rPr>
              <a:t> FREQUENT </a:t>
            </a:r>
            <a:r>
              <a:rPr lang="en-US" sz="1600" dirty="0">
                <a:solidFill>
                  <a:schemeClr val="accent1">
                    <a:lumMod val="60000"/>
                    <a:lumOff val="40000"/>
                  </a:schemeClr>
                </a:solidFill>
                <a:latin typeface="Trebuchet MS" panose="020B0603020202020204" pitchFamily="34" charset="0"/>
              </a:rPr>
              <a:t>and covers material AS </a:t>
            </a:r>
            <a:r>
              <a:rPr lang="en-US" sz="1600" b="1" dirty="0">
                <a:solidFill>
                  <a:schemeClr val="accent1">
                    <a:lumMod val="60000"/>
                    <a:lumOff val="40000"/>
                  </a:schemeClr>
                </a:solidFill>
                <a:latin typeface="Trebuchet MS" panose="020B0603020202020204" pitchFamily="34" charset="0"/>
              </a:rPr>
              <a:t>YOU GO ALONG</a:t>
            </a:r>
          </a:p>
        </p:txBody>
      </p:sp>
      <p:sp>
        <p:nvSpPr>
          <p:cNvPr id="33" name="TextBox 32">
            <a:extLst>
              <a:ext uri="{FF2B5EF4-FFF2-40B4-BE49-F238E27FC236}">
                <a16:creationId xmlns:a16="http://schemas.microsoft.com/office/drawing/2014/main" id="{5C4730D1-F9D6-4DAB-83B8-8C38F3A0BB35}"/>
              </a:ext>
            </a:extLst>
          </p:cNvPr>
          <p:cNvSpPr txBox="1"/>
          <p:nvPr/>
        </p:nvSpPr>
        <p:spPr>
          <a:xfrm>
            <a:off x="7227887" y="3975440"/>
            <a:ext cx="4289778" cy="584775"/>
          </a:xfrm>
          <a:prstGeom prst="rect">
            <a:avLst/>
          </a:prstGeom>
          <a:noFill/>
        </p:spPr>
        <p:txBody>
          <a:bodyPr wrap="square" rtlCol="0">
            <a:spAutoFit/>
          </a:bodyPr>
          <a:lstStyle/>
          <a:p>
            <a:pPr algn="ctr"/>
            <a:r>
              <a:rPr lang="en-US" sz="1600" dirty="0">
                <a:solidFill>
                  <a:schemeClr val="bg1"/>
                </a:solidFill>
                <a:latin typeface="Trebuchet MS" panose="020B0603020202020204" pitchFamily="34" charset="0"/>
              </a:rPr>
              <a:t>YOU, not the professor, are expected to </a:t>
            </a:r>
            <a:r>
              <a:rPr lang="en-US" sz="1600" b="1" dirty="0">
                <a:solidFill>
                  <a:schemeClr val="bg1"/>
                </a:solidFill>
                <a:latin typeface="Trebuchet MS" panose="020B0603020202020204" pitchFamily="34" charset="0"/>
              </a:rPr>
              <a:t>PREPARE YOURSELF </a:t>
            </a:r>
            <a:r>
              <a:rPr lang="en-US" sz="1600" dirty="0">
                <a:solidFill>
                  <a:schemeClr val="bg1"/>
                </a:solidFill>
                <a:latin typeface="Trebuchet MS" panose="020B0603020202020204" pitchFamily="34" charset="0"/>
              </a:rPr>
              <a:t>for a test</a:t>
            </a:r>
          </a:p>
        </p:txBody>
      </p:sp>
      <p:sp>
        <p:nvSpPr>
          <p:cNvPr id="34" name="TextBox 33">
            <a:extLst>
              <a:ext uri="{FF2B5EF4-FFF2-40B4-BE49-F238E27FC236}">
                <a16:creationId xmlns:a16="http://schemas.microsoft.com/office/drawing/2014/main" id="{1DCB45D5-F86E-4F85-AB67-2E196A8C25E7}"/>
              </a:ext>
            </a:extLst>
          </p:cNvPr>
          <p:cNvSpPr txBox="1"/>
          <p:nvPr/>
        </p:nvSpPr>
        <p:spPr>
          <a:xfrm>
            <a:off x="7069666" y="4497658"/>
            <a:ext cx="4670778" cy="584775"/>
          </a:xfrm>
          <a:prstGeom prst="rect">
            <a:avLst/>
          </a:prstGeom>
          <a:noFill/>
        </p:spPr>
        <p:txBody>
          <a:bodyPr wrap="square" rtlCol="0">
            <a:spAutoFit/>
          </a:bodyPr>
          <a:lstStyle/>
          <a:p>
            <a:pPr algn="ctr"/>
            <a:r>
              <a:rPr lang="en-US" sz="1600" dirty="0">
                <a:solidFill>
                  <a:srgbClr val="00B0F0"/>
                </a:solidFill>
                <a:latin typeface="Trebuchet MS" panose="020B0603020202020204" pitchFamily="34" charset="0"/>
              </a:rPr>
              <a:t>Professors usually schedule tests </a:t>
            </a:r>
            <a:r>
              <a:rPr lang="en-US" sz="1600" b="1" dirty="0">
                <a:solidFill>
                  <a:srgbClr val="00B0F0"/>
                </a:solidFill>
                <a:latin typeface="Trebuchet MS" panose="020B0603020202020204" pitchFamily="34" charset="0"/>
              </a:rPr>
              <a:t>WITHOUT REGARD </a:t>
            </a:r>
            <a:r>
              <a:rPr lang="en-US" sz="1600" dirty="0">
                <a:solidFill>
                  <a:srgbClr val="00B0F0"/>
                </a:solidFill>
                <a:latin typeface="Trebuchet MS" panose="020B0603020202020204" pitchFamily="34" charset="0"/>
              </a:rPr>
              <a:t>for other classes or outside activities</a:t>
            </a:r>
          </a:p>
        </p:txBody>
      </p:sp>
      <p:sp>
        <p:nvSpPr>
          <p:cNvPr id="35" name="TextBox 34">
            <a:extLst>
              <a:ext uri="{FF2B5EF4-FFF2-40B4-BE49-F238E27FC236}">
                <a16:creationId xmlns:a16="http://schemas.microsoft.com/office/drawing/2014/main" id="{2ACD6DDE-8205-4AE8-8B00-2CB9263D64AB}"/>
              </a:ext>
            </a:extLst>
          </p:cNvPr>
          <p:cNvSpPr txBox="1"/>
          <p:nvPr/>
        </p:nvSpPr>
        <p:spPr>
          <a:xfrm>
            <a:off x="651931" y="4545871"/>
            <a:ext cx="4289778" cy="584775"/>
          </a:xfrm>
          <a:prstGeom prst="rect">
            <a:avLst/>
          </a:prstGeom>
          <a:noFill/>
        </p:spPr>
        <p:txBody>
          <a:bodyPr wrap="square" rtlCol="0">
            <a:spAutoFit/>
          </a:bodyPr>
          <a:lstStyle/>
          <a:p>
            <a:pPr algn="ctr"/>
            <a:r>
              <a:rPr lang="en-US" sz="1600" dirty="0">
                <a:solidFill>
                  <a:srgbClr val="00B0F0"/>
                </a:solidFill>
                <a:latin typeface="Trebuchet MS" panose="020B0603020202020204" pitchFamily="34" charset="0"/>
              </a:rPr>
              <a:t>Teachers frequently rearrange test dates to </a:t>
            </a:r>
            <a:r>
              <a:rPr lang="en-US" sz="1600" b="1" dirty="0">
                <a:solidFill>
                  <a:srgbClr val="00B0F0"/>
                </a:solidFill>
                <a:latin typeface="Trebuchet MS" panose="020B0603020202020204" pitchFamily="34" charset="0"/>
              </a:rPr>
              <a:t>AVOID CONFLICT </a:t>
            </a:r>
            <a:r>
              <a:rPr lang="en-US" sz="1600" dirty="0">
                <a:solidFill>
                  <a:srgbClr val="00B0F0"/>
                </a:solidFill>
                <a:latin typeface="Trebuchet MS" panose="020B0603020202020204" pitchFamily="34" charset="0"/>
              </a:rPr>
              <a:t>with school events</a:t>
            </a:r>
          </a:p>
        </p:txBody>
      </p:sp>
      <p:sp>
        <p:nvSpPr>
          <p:cNvPr id="36" name="TextBox 35">
            <a:extLst>
              <a:ext uri="{FF2B5EF4-FFF2-40B4-BE49-F238E27FC236}">
                <a16:creationId xmlns:a16="http://schemas.microsoft.com/office/drawing/2014/main" id="{CC809F8B-826F-4C65-B20F-578B0C26B612}"/>
              </a:ext>
            </a:extLst>
          </p:cNvPr>
          <p:cNvSpPr txBox="1"/>
          <p:nvPr/>
        </p:nvSpPr>
        <p:spPr>
          <a:xfrm>
            <a:off x="640466" y="5081405"/>
            <a:ext cx="4289778" cy="584775"/>
          </a:xfrm>
          <a:prstGeom prst="rect">
            <a:avLst/>
          </a:prstGeom>
          <a:noFill/>
        </p:spPr>
        <p:txBody>
          <a:bodyPr wrap="square" rtlCol="0">
            <a:spAutoFit/>
          </a:bodyPr>
          <a:lstStyle/>
          <a:p>
            <a:pPr algn="ctr"/>
            <a:r>
              <a:rPr lang="en-US" sz="1600" dirty="0">
                <a:solidFill>
                  <a:schemeClr val="bg2">
                    <a:lumMod val="20000"/>
                    <a:lumOff val="80000"/>
                  </a:schemeClr>
                </a:solidFill>
                <a:latin typeface="Trebuchet MS" panose="020B0603020202020204" pitchFamily="34" charset="0"/>
              </a:rPr>
              <a:t>You are </a:t>
            </a:r>
            <a:r>
              <a:rPr lang="en-US" sz="1600" b="1" dirty="0">
                <a:solidFill>
                  <a:schemeClr val="bg2">
                    <a:lumMod val="20000"/>
                    <a:lumOff val="80000"/>
                  </a:schemeClr>
                </a:solidFill>
                <a:latin typeface="Trebuchet MS" panose="020B0603020202020204" pitchFamily="34" charset="0"/>
              </a:rPr>
              <a:t>NOT</a:t>
            </a:r>
            <a:r>
              <a:rPr lang="en-US" sz="1600" dirty="0">
                <a:solidFill>
                  <a:schemeClr val="bg2">
                    <a:lumMod val="20000"/>
                    <a:lumOff val="80000"/>
                  </a:schemeClr>
                </a:solidFill>
                <a:latin typeface="Trebuchet MS" panose="020B0603020202020204" pitchFamily="34" charset="0"/>
              </a:rPr>
              <a:t> responsible for knowing what you need for graduation</a:t>
            </a:r>
          </a:p>
        </p:txBody>
      </p:sp>
      <p:sp>
        <p:nvSpPr>
          <p:cNvPr id="37" name="TextBox 36">
            <a:extLst>
              <a:ext uri="{FF2B5EF4-FFF2-40B4-BE49-F238E27FC236}">
                <a16:creationId xmlns:a16="http://schemas.microsoft.com/office/drawing/2014/main" id="{6E8AC1C6-0D4F-4CE2-ABD5-6D05D6769251}"/>
              </a:ext>
            </a:extLst>
          </p:cNvPr>
          <p:cNvSpPr txBox="1"/>
          <p:nvPr/>
        </p:nvSpPr>
        <p:spPr>
          <a:xfrm>
            <a:off x="606777" y="4031019"/>
            <a:ext cx="4289778" cy="584775"/>
          </a:xfrm>
          <a:prstGeom prst="rect">
            <a:avLst/>
          </a:prstGeom>
          <a:noFill/>
        </p:spPr>
        <p:txBody>
          <a:bodyPr wrap="square" rtlCol="0">
            <a:spAutoFit/>
          </a:bodyPr>
          <a:lstStyle/>
          <a:p>
            <a:pPr algn="ctr"/>
            <a:r>
              <a:rPr lang="en-US" sz="1600" dirty="0">
                <a:solidFill>
                  <a:schemeClr val="bg1"/>
                </a:solidFill>
                <a:latin typeface="Trebuchet MS" panose="020B0603020202020204" pitchFamily="34" charset="0"/>
              </a:rPr>
              <a:t>Teachers frequently conduct </a:t>
            </a:r>
            <a:r>
              <a:rPr lang="en-US" sz="1600" b="1" dirty="0">
                <a:solidFill>
                  <a:schemeClr val="bg1"/>
                </a:solidFill>
                <a:latin typeface="Trebuchet MS" panose="020B0603020202020204" pitchFamily="34" charset="0"/>
              </a:rPr>
              <a:t>REVIEW SESSIONS</a:t>
            </a:r>
            <a:r>
              <a:rPr lang="en-US" sz="1600" dirty="0">
                <a:solidFill>
                  <a:schemeClr val="bg1"/>
                </a:solidFill>
                <a:latin typeface="Trebuchet MS" panose="020B0603020202020204" pitchFamily="34" charset="0"/>
              </a:rPr>
              <a:t>, pointing out important concepts</a:t>
            </a:r>
          </a:p>
        </p:txBody>
      </p:sp>
      <p:sp>
        <p:nvSpPr>
          <p:cNvPr id="38" name="TextBox 37">
            <a:extLst>
              <a:ext uri="{FF2B5EF4-FFF2-40B4-BE49-F238E27FC236}">
                <a16:creationId xmlns:a16="http://schemas.microsoft.com/office/drawing/2014/main" id="{17CAF783-F90C-4D4D-B18B-441E003D68A6}"/>
              </a:ext>
            </a:extLst>
          </p:cNvPr>
          <p:cNvSpPr txBox="1"/>
          <p:nvPr/>
        </p:nvSpPr>
        <p:spPr>
          <a:xfrm>
            <a:off x="657572" y="5660272"/>
            <a:ext cx="4289778" cy="584775"/>
          </a:xfrm>
          <a:prstGeom prst="rect">
            <a:avLst/>
          </a:prstGeom>
          <a:noFill/>
        </p:spPr>
        <p:txBody>
          <a:bodyPr wrap="square" rtlCol="0">
            <a:spAutoFit/>
          </a:bodyPr>
          <a:lstStyle/>
          <a:p>
            <a:pPr algn="ctr"/>
            <a:r>
              <a:rPr lang="en-US" sz="1600" dirty="0">
                <a:solidFill>
                  <a:schemeClr val="accent1">
                    <a:lumMod val="40000"/>
                    <a:lumOff val="60000"/>
                  </a:schemeClr>
                </a:solidFill>
                <a:latin typeface="Trebuchet MS" panose="020B0603020202020204" pitchFamily="34" charset="0"/>
              </a:rPr>
              <a:t>Parents </a:t>
            </a:r>
            <a:r>
              <a:rPr lang="en-US" sz="1600" b="1" dirty="0">
                <a:solidFill>
                  <a:schemeClr val="accent1">
                    <a:lumMod val="40000"/>
                    <a:lumOff val="60000"/>
                  </a:schemeClr>
                </a:solidFill>
                <a:latin typeface="Trebuchet MS" panose="020B0603020202020204" pitchFamily="34" charset="0"/>
              </a:rPr>
              <a:t>CAN</a:t>
            </a:r>
            <a:r>
              <a:rPr lang="en-US" sz="1600" dirty="0">
                <a:solidFill>
                  <a:schemeClr val="accent1">
                    <a:lumMod val="40000"/>
                    <a:lumOff val="60000"/>
                  </a:schemeClr>
                </a:solidFill>
                <a:latin typeface="Trebuchet MS" panose="020B0603020202020204" pitchFamily="34" charset="0"/>
              </a:rPr>
              <a:t> talk to your teachers without your permission</a:t>
            </a:r>
          </a:p>
        </p:txBody>
      </p:sp>
      <p:sp>
        <p:nvSpPr>
          <p:cNvPr id="43" name="TextBox 42">
            <a:extLst>
              <a:ext uri="{FF2B5EF4-FFF2-40B4-BE49-F238E27FC236}">
                <a16:creationId xmlns:a16="http://schemas.microsoft.com/office/drawing/2014/main" id="{020ABDE0-A171-4E1F-8652-3F8D912AD5D2}"/>
              </a:ext>
            </a:extLst>
          </p:cNvPr>
          <p:cNvSpPr txBox="1"/>
          <p:nvPr/>
        </p:nvSpPr>
        <p:spPr>
          <a:xfrm>
            <a:off x="7295447" y="5024449"/>
            <a:ext cx="4289778" cy="584775"/>
          </a:xfrm>
          <a:prstGeom prst="rect">
            <a:avLst/>
          </a:prstGeom>
          <a:noFill/>
        </p:spPr>
        <p:txBody>
          <a:bodyPr wrap="square" rtlCol="0">
            <a:spAutoFit/>
          </a:bodyPr>
          <a:lstStyle/>
          <a:p>
            <a:pPr algn="ctr"/>
            <a:r>
              <a:rPr lang="en-US" sz="1600" dirty="0">
                <a:solidFill>
                  <a:schemeClr val="bg2">
                    <a:lumMod val="20000"/>
                    <a:lumOff val="80000"/>
                  </a:schemeClr>
                </a:solidFill>
                <a:latin typeface="Trebuchet MS" panose="020B0603020202020204" pitchFamily="34" charset="0"/>
              </a:rPr>
              <a:t>Graduation requirements are </a:t>
            </a:r>
            <a:r>
              <a:rPr lang="en-US" sz="1600" b="1" dirty="0">
                <a:solidFill>
                  <a:schemeClr val="bg2">
                    <a:lumMod val="20000"/>
                    <a:lumOff val="80000"/>
                  </a:schemeClr>
                </a:solidFill>
                <a:latin typeface="Trebuchet MS" panose="020B0603020202020204" pitchFamily="34" charset="0"/>
              </a:rPr>
              <a:t>COMPLEX</a:t>
            </a:r>
            <a:r>
              <a:rPr lang="en-US" sz="1600" dirty="0">
                <a:solidFill>
                  <a:schemeClr val="bg2">
                    <a:lumMod val="20000"/>
                    <a:lumOff val="80000"/>
                  </a:schemeClr>
                </a:solidFill>
                <a:latin typeface="Trebuchet MS" panose="020B0603020202020204" pitchFamily="34" charset="0"/>
              </a:rPr>
              <a:t> and differ for each college</a:t>
            </a:r>
          </a:p>
        </p:txBody>
      </p:sp>
      <p:sp>
        <p:nvSpPr>
          <p:cNvPr id="44" name="TextBox 43">
            <a:extLst>
              <a:ext uri="{FF2B5EF4-FFF2-40B4-BE49-F238E27FC236}">
                <a16:creationId xmlns:a16="http://schemas.microsoft.com/office/drawing/2014/main" id="{2229B5CB-0DA9-4650-A143-BE178C1C5B91}"/>
              </a:ext>
            </a:extLst>
          </p:cNvPr>
          <p:cNvSpPr txBox="1"/>
          <p:nvPr/>
        </p:nvSpPr>
        <p:spPr>
          <a:xfrm>
            <a:off x="7165621" y="5536640"/>
            <a:ext cx="4289778" cy="830997"/>
          </a:xfrm>
          <a:prstGeom prst="rect">
            <a:avLst/>
          </a:prstGeom>
          <a:noFill/>
        </p:spPr>
        <p:txBody>
          <a:bodyPr wrap="square" rtlCol="0">
            <a:spAutoFit/>
          </a:bodyPr>
          <a:lstStyle/>
          <a:p>
            <a:pPr algn="ctr"/>
            <a:r>
              <a:rPr lang="en-US" sz="1600" b="1" dirty="0">
                <a:solidFill>
                  <a:schemeClr val="accent1">
                    <a:lumMod val="40000"/>
                    <a:lumOff val="60000"/>
                  </a:schemeClr>
                </a:solidFill>
                <a:latin typeface="Trebuchet MS" panose="020B0603020202020204" pitchFamily="34" charset="0"/>
              </a:rPr>
              <a:t>ONLY THE STUDENT </a:t>
            </a:r>
            <a:r>
              <a:rPr lang="en-US" sz="1600" dirty="0">
                <a:solidFill>
                  <a:schemeClr val="accent1">
                    <a:lumMod val="40000"/>
                    <a:lumOff val="60000"/>
                  </a:schemeClr>
                </a:solidFill>
                <a:latin typeface="Trebuchet MS" panose="020B0603020202020204" pitchFamily="34" charset="0"/>
              </a:rPr>
              <a:t>can speak with their professor about their class, unless a FERPA waiver has been authorized</a:t>
            </a:r>
          </a:p>
        </p:txBody>
      </p:sp>
      <p:cxnSp>
        <p:nvCxnSpPr>
          <p:cNvPr id="47" name="Straight Arrow Connector 46">
            <a:extLst>
              <a:ext uri="{FF2B5EF4-FFF2-40B4-BE49-F238E27FC236}">
                <a16:creationId xmlns:a16="http://schemas.microsoft.com/office/drawing/2014/main" id="{6C38A7AD-9295-4217-BE8B-84DB8B2EDC5C}"/>
              </a:ext>
            </a:extLst>
          </p:cNvPr>
          <p:cNvCxnSpPr>
            <a:cxnSpLocks/>
          </p:cNvCxnSpPr>
          <p:nvPr/>
        </p:nvCxnSpPr>
        <p:spPr>
          <a:xfrm>
            <a:off x="4936066" y="3796567"/>
            <a:ext cx="2561167" cy="22189"/>
          </a:xfrm>
          <a:prstGeom prst="straightConnector1">
            <a:avLst/>
          </a:prstGeom>
          <a:ln w="38100">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AEFD6B-5BDA-4CB7-A9C0-E016C418E19B}"/>
              </a:ext>
            </a:extLst>
          </p:cNvPr>
          <p:cNvCxnSpPr>
            <a:cxnSpLocks/>
          </p:cNvCxnSpPr>
          <p:nvPr/>
        </p:nvCxnSpPr>
        <p:spPr>
          <a:xfrm>
            <a:off x="4936066" y="4293306"/>
            <a:ext cx="2319867" cy="7119"/>
          </a:xfrm>
          <a:prstGeom prst="straightConnector1">
            <a:avLst/>
          </a:prstGeom>
          <a:ln w="38100">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DBD7316-1785-4AE3-8059-753388B3E6FC}"/>
              </a:ext>
            </a:extLst>
          </p:cNvPr>
          <p:cNvCxnSpPr>
            <a:cxnSpLocks/>
          </p:cNvCxnSpPr>
          <p:nvPr/>
        </p:nvCxnSpPr>
        <p:spPr>
          <a:xfrm>
            <a:off x="4845754" y="4857680"/>
            <a:ext cx="2319867" cy="7119"/>
          </a:xfrm>
          <a:prstGeom prst="straightConnector1">
            <a:avLst/>
          </a:prstGeom>
          <a:ln w="38100">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BD5D9E1-369A-4ABD-A6D4-B7675FBA372C}"/>
              </a:ext>
            </a:extLst>
          </p:cNvPr>
          <p:cNvCxnSpPr>
            <a:cxnSpLocks/>
          </p:cNvCxnSpPr>
          <p:nvPr/>
        </p:nvCxnSpPr>
        <p:spPr>
          <a:xfrm>
            <a:off x="4885090" y="5309718"/>
            <a:ext cx="2319867" cy="7119"/>
          </a:xfrm>
          <a:prstGeom prst="straightConnector1">
            <a:avLst/>
          </a:prstGeom>
          <a:ln w="38100">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66B4CE6-1BC7-4CC4-99CA-69B12DC8F5A9}"/>
              </a:ext>
            </a:extLst>
          </p:cNvPr>
          <p:cNvCxnSpPr>
            <a:cxnSpLocks/>
          </p:cNvCxnSpPr>
          <p:nvPr/>
        </p:nvCxnSpPr>
        <p:spPr>
          <a:xfrm>
            <a:off x="4848575" y="5827219"/>
            <a:ext cx="2319867" cy="7119"/>
          </a:xfrm>
          <a:prstGeom prst="straightConnector1">
            <a:avLst/>
          </a:prstGeom>
          <a:ln w="38100">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642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6"/>
          <p:cNvSpPr txBox="1">
            <a:spLocks noGrp="1"/>
          </p:cNvSpPr>
          <p:nvPr>
            <p:ph type="title"/>
          </p:nvPr>
        </p:nvSpPr>
        <p:spPr>
          <a:xfrm>
            <a:off x="529226" y="129436"/>
            <a:ext cx="11102193" cy="14562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alibri"/>
              <a:buNone/>
            </a:pPr>
            <a:r>
              <a:rPr lang="en-US" sz="4400" b="1" dirty="0">
                <a:latin typeface="Trebuchet MS" panose="020B0603020202020204" pitchFamily="34" charset="0"/>
              </a:rPr>
              <a:t>HOW AND WHEN TO CONTACT PROFESSOR </a:t>
            </a:r>
            <a:endParaRPr sz="4400" dirty="0">
              <a:latin typeface="Trebuchet MS" panose="020B0603020202020204" pitchFamily="34" charset="0"/>
            </a:endParaRPr>
          </a:p>
        </p:txBody>
      </p:sp>
      <p:sp>
        <p:nvSpPr>
          <p:cNvPr id="285" name="Google Shape;285;p16"/>
          <p:cNvSpPr txBox="1">
            <a:spLocks noGrp="1"/>
          </p:cNvSpPr>
          <p:nvPr>
            <p:ph type="body" idx="1"/>
          </p:nvPr>
        </p:nvSpPr>
        <p:spPr>
          <a:xfrm>
            <a:off x="817472" y="1964581"/>
            <a:ext cx="4995300" cy="3649200"/>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1800"/>
              <a:buChar char="•"/>
            </a:pPr>
            <a:r>
              <a:rPr lang="en-US" dirty="0"/>
              <a:t>Use your </a:t>
            </a:r>
            <a:r>
              <a:rPr lang="en-US" b="1" dirty="0"/>
              <a:t>@collin.edu email address </a:t>
            </a:r>
            <a:r>
              <a:rPr lang="en-US" dirty="0"/>
              <a:t>at </a:t>
            </a:r>
            <a:r>
              <a:rPr lang="en-US" b="1" u="sng" dirty="0">
                <a:solidFill>
                  <a:srgbClr val="66FF66"/>
                </a:solidFill>
              </a:rPr>
              <a:t>all times</a:t>
            </a:r>
            <a:endParaRPr b="1" u="sng" dirty="0">
              <a:solidFill>
                <a:srgbClr val="66FF66"/>
              </a:solidFill>
            </a:endParaRPr>
          </a:p>
          <a:p>
            <a:pPr marL="285750" lvl="0" indent="-285750" algn="l" rtl="0">
              <a:spcBef>
                <a:spcPts val="1000"/>
              </a:spcBef>
              <a:spcAft>
                <a:spcPts val="0"/>
              </a:spcAft>
              <a:buClr>
                <a:srgbClr val="FFFFFF"/>
              </a:buClr>
              <a:buSzPts val="1800"/>
              <a:buChar char="•"/>
            </a:pPr>
            <a:r>
              <a:rPr lang="en-US" dirty="0"/>
              <a:t>When using CANVAS inbox, there is </a:t>
            </a:r>
            <a:r>
              <a:rPr lang="en-US" b="1" u="sng" dirty="0">
                <a:solidFill>
                  <a:srgbClr val="33CCFF"/>
                </a:solidFill>
              </a:rPr>
              <a:t>no guarantee</a:t>
            </a:r>
            <a:r>
              <a:rPr lang="en-US" dirty="0">
                <a:solidFill>
                  <a:srgbClr val="33CCFF"/>
                </a:solidFill>
              </a:rPr>
              <a:t> </a:t>
            </a:r>
            <a:r>
              <a:rPr lang="en-US" dirty="0"/>
              <a:t>the professor will see the message</a:t>
            </a:r>
            <a:endParaRPr dirty="0"/>
          </a:p>
          <a:p>
            <a:pPr marL="285750" lvl="0" indent="-285750" algn="l" rtl="0">
              <a:spcBef>
                <a:spcPts val="1000"/>
              </a:spcBef>
              <a:spcAft>
                <a:spcPts val="0"/>
              </a:spcAft>
              <a:buClr>
                <a:srgbClr val="FFFFFF"/>
              </a:buClr>
              <a:buSzPts val="1800"/>
              <a:buChar char="•"/>
            </a:pPr>
            <a:r>
              <a:rPr lang="en-US" b="1" u="sng" dirty="0">
                <a:solidFill>
                  <a:srgbClr val="66FF66"/>
                </a:solidFill>
              </a:rPr>
              <a:t>Communicate</a:t>
            </a:r>
            <a:r>
              <a:rPr lang="en-US" dirty="0"/>
              <a:t> with professor </a:t>
            </a:r>
            <a:r>
              <a:rPr lang="en-US" b="1" u="sng" dirty="0">
                <a:solidFill>
                  <a:srgbClr val="66FF66"/>
                </a:solidFill>
              </a:rPr>
              <a:t>often</a:t>
            </a:r>
            <a:r>
              <a:rPr lang="en-US" dirty="0"/>
              <a:t> Communication is</a:t>
            </a:r>
            <a:r>
              <a:rPr lang="en-US" b="1" dirty="0"/>
              <a:t> KEY </a:t>
            </a:r>
            <a:r>
              <a:rPr lang="en-US" dirty="0"/>
              <a:t>to a successful semester</a:t>
            </a:r>
            <a:endParaRPr dirty="0"/>
          </a:p>
          <a:p>
            <a:pPr marL="285750" lvl="0" indent="-285750" algn="l" rtl="0">
              <a:spcBef>
                <a:spcPts val="1000"/>
              </a:spcBef>
              <a:spcAft>
                <a:spcPts val="0"/>
              </a:spcAft>
              <a:buClr>
                <a:srgbClr val="FFFFFF"/>
              </a:buClr>
              <a:buSzPts val="1800"/>
              <a:buChar char="•"/>
            </a:pPr>
            <a:r>
              <a:rPr lang="en-US" dirty="0"/>
              <a:t>Due to FERPA, professors </a:t>
            </a:r>
            <a:r>
              <a:rPr lang="en-US" b="1" u="sng" dirty="0">
                <a:solidFill>
                  <a:srgbClr val="33CCFF"/>
                </a:solidFill>
              </a:rPr>
              <a:t>are not allowed </a:t>
            </a:r>
            <a:r>
              <a:rPr lang="en-US" dirty="0"/>
              <a:t>to give any information about your grades, progress or anything related to your account to your parents or guardians without a waiver </a:t>
            </a:r>
            <a:endParaRPr dirty="0"/>
          </a:p>
        </p:txBody>
      </p:sp>
      <p:sp>
        <p:nvSpPr>
          <p:cNvPr id="286" name="Google Shape;286;p16"/>
          <p:cNvSpPr txBox="1">
            <a:spLocks noGrp="1"/>
          </p:cNvSpPr>
          <p:nvPr>
            <p:ph type="body" idx="2"/>
          </p:nvPr>
        </p:nvSpPr>
        <p:spPr>
          <a:xfrm>
            <a:off x="6636087" y="1964615"/>
            <a:ext cx="4995332" cy="364913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en-US" dirty="0"/>
              <a:t>When to contact your professor: </a:t>
            </a:r>
            <a:endParaRPr dirty="0"/>
          </a:p>
          <a:p>
            <a:pPr marL="285750" lvl="0" indent="-285750" algn="l" rtl="0">
              <a:spcBef>
                <a:spcPts val="1000"/>
              </a:spcBef>
              <a:spcAft>
                <a:spcPts val="0"/>
              </a:spcAft>
              <a:buSzPts val="1800"/>
              <a:buChar char="•"/>
            </a:pPr>
            <a:r>
              <a:rPr lang="en-US" dirty="0"/>
              <a:t>Not understanding the subject</a:t>
            </a:r>
            <a:endParaRPr dirty="0"/>
          </a:p>
          <a:p>
            <a:pPr marL="285750" lvl="0" indent="-285750" algn="l" rtl="0">
              <a:spcBef>
                <a:spcPts val="1000"/>
              </a:spcBef>
              <a:spcAft>
                <a:spcPts val="0"/>
              </a:spcAft>
              <a:buClr>
                <a:srgbClr val="FFFFFF"/>
              </a:buClr>
              <a:buSzPts val="1800"/>
              <a:buChar char="•"/>
            </a:pPr>
            <a:r>
              <a:rPr lang="en-US" dirty="0"/>
              <a:t>Missing grades in your gradebook</a:t>
            </a:r>
            <a:endParaRPr dirty="0"/>
          </a:p>
          <a:p>
            <a:pPr marL="285750" lvl="0" indent="-285750" algn="l" rtl="0">
              <a:spcBef>
                <a:spcPts val="1000"/>
              </a:spcBef>
              <a:spcAft>
                <a:spcPts val="0"/>
              </a:spcAft>
              <a:buClr>
                <a:srgbClr val="FFFFFF"/>
              </a:buClr>
              <a:buSzPts val="1800"/>
              <a:buChar char="•"/>
            </a:pPr>
            <a:r>
              <a:rPr lang="en-US" dirty="0">
                <a:solidFill>
                  <a:schemeClr val="bg1"/>
                </a:solidFill>
              </a:rPr>
              <a:t>COVID-related issues </a:t>
            </a:r>
            <a:endParaRPr dirty="0">
              <a:solidFill>
                <a:schemeClr val="bg1"/>
              </a:solidFill>
            </a:endParaRPr>
          </a:p>
          <a:p>
            <a:pPr marL="285750" lvl="0" indent="-285750" algn="l" rtl="0">
              <a:spcBef>
                <a:spcPts val="1000"/>
              </a:spcBef>
              <a:spcAft>
                <a:spcPts val="0"/>
              </a:spcAft>
              <a:buClr>
                <a:srgbClr val="FFFFFF"/>
              </a:buClr>
              <a:buSzPts val="1800"/>
              <a:buChar char="•"/>
            </a:pPr>
            <a:r>
              <a:rPr lang="en-US" dirty="0"/>
              <a:t>Missing a class meeting</a:t>
            </a:r>
            <a:endParaRPr dirty="0"/>
          </a:p>
          <a:p>
            <a:pPr marL="285750" lvl="0" indent="-285750" algn="l" rtl="0">
              <a:spcBef>
                <a:spcPts val="1000"/>
              </a:spcBef>
              <a:spcAft>
                <a:spcPts val="0"/>
              </a:spcAft>
              <a:buClr>
                <a:srgbClr val="FFFFFF"/>
              </a:buClr>
              <a:buSzPts val="1800"/>
              <a:buChar char="•"/>
            </a:pPr>
            <a:r>
              <a:rPr lang="en-US" dirty="0"/>
              <a:t>Checking on your grade </a:t>
            </a:r>
            <a:endParaRPr dirty="0"/>
          </a:p>
          <a:p>
            <a:pPr marL="285750" lvl="0" indent="-285750" algn="l" rtl="0">
              <a:spcBef>
                <a:spcPts val="1000"/>
              </a:spcBef>
              <a:spcAft>
                <a:spcPts val="0"/>
              </a:spcAft>
              <a:buClr>
                <a:srgbClr val="FFFFFF"/>
              </a:buClr>
              <a:buSzPts val="1800"/>
              <a:buChar char="•"/>
            </a:pPr>
            <a:r>
              <a:rPr lang="en-US" dirty="0"/>
              <a:t>Questions about an assignment</a:t>
            </a: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7"/>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sz="4400" dirty="0"/>
              <a:t>EMAIL ETIQUETTE </a:t>
            </a:r>
            <a:endParaRPr sz="4400" dirty="0"/>
          </a:p>
        </p:txBody>
      </p:sp>
      <p:sp>
        <p:nvSpPr>
          <p:cNvPr id="292" name="Google Shape;292;p17"/>
          <p:cNvSpPr txBox="1">
            <a:spLocks noGrp="1"/>
          </p:cNvSpPr>
          <p:nvPr>
            <p:ph type="body" idx="1"/>
          </p:nvPr>
        </p:nvSpPr>
        <p:spPr>
          <a:xfrm>
            <a:off x="846666" y="1986844"/>
            <a:ext cx="5009605" cy="3905956"/>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800"/>
              <a:buNone/>
            </a:pPr>
            <a:r>
              <a:rPr lang="en-US" dirty="0">
                <a:solidFill>
                  <a:srgbClr val="66FF66"/>
                </a:solidFill>
              </a:rPr>
              <a:t>*When emailing a professor, a counselor, or simply a staff member start with a greeting: </a:t>
            </a:r>
            <a:endParaRPr dirty="0">
              <a:solidFill>
                <a:srgbClr val="66FF66"/>
              </a:solidFill>
            </a:endParaRPr>
          </a:p>
          <a:p>
            <a:pPr marL="0" lvl="0" indent="0" algn="l" rtl="0">
              <a:spcBef>
                <a:spcPts val="1000"/>
              </a:spcBef>
              <a:spcAft>
                <a:spcPts val="0"/>
              </a:spcAft>
              <a:buSzPts val="1800"/>
              <a:buNone/>
            </a:pPr>
            <a:r>
              <a:rPr lang="en-US" dirty="0"/>
              <a:t>  </a:t>
            </a:r>
          </a:p>
          <a:p>
            <a:pPr marL="0" indent="0">
              <a:spcBef>
                <a:spcPts val="1000"/>
              </a:spcBef>
              <a:buNone/>
            </a:pPr>
            <a:r>
              <a:rPr lang="en-US" dirty="0"/>
              <a:t>Good Morning Professor Wallace, </a:t>
            </a:r>
          </a:p>
          <a:p>
            <a:pPr marL="0" lvl="0" indent="0" algn="l" rtl="0">
              <a:spcBef>
                <a:spcPts val="1000"/>
              </a:spcBef>
              <a:spcAft>
                <a:spcPts val="0"/>
              </a:spcAft>
              <a:buSzPts val="1800"/>
              <a:buNone/>
            </a:pPr>
            <a:r>
              <a:rPr lang="en-US" dirty="0"/>
              <a:t>My name is Jordan Hamilton, CWID: 100123456. I’m reaching out to you today because I have a question about our latest homework assignment…</a:t>
            </a:r>
            <a:endParaRPr dirty="0"/>
          </a:p>
          <a:p>
            <a:pPr marL="0" indent="0" algn="ctr">
              <a:spcBef>
                <a:spcPts val="1000"/>
              </a:spcBef>
              <a:buNone/>
            </a:pPr>
            <a:endParaRPr lang="en-US" dirty="0"/>
          </a:p>
          <a:p>
            <a:pPr marL="0" indent="0" algn="ctr">
              <a:spcBef>
                <a:spcPts val="1000"/>
              </a:spcBef>
              <a:buNone/>
            </a:pPr>
            <a:r>
              <a:rPr lang="en-US" dirty="0"/>
              <a:t/>
            </a:r>
            <a:br>
              <a:rPr lang="en-US" dirty="0"/>
            </a:br>
            <a:r>
              <a:rPr lang="en-US" sz="2800" dirty="0">
                <a:solidFill>
                  <a:srgbClr val="33CCFF"/>
                </a:solidFill>
              </a:rPr>
              <a:t> *Always state </a:t>
            </a:r>
            <a:r>
              <a:rPr lang="en-US" sz="2800" b="1" dirty="0">
                <a:solidFill>
                  <a:srgbClr val="33CCFF"/>
                </a:solidFill>
              </a:rPr>
              <a:t>your name </a:t>
            </a:r>
            <a:r>
              <a:rPr lang="en-US" sz="2800" dirty="0">
                <a:solidFill>
                  <a:srgbClr val="33CCFF"/>
                </a:solidFill>
              </a:rPr>
              <a:t>and your </a:t>
            </a:r>
            <a:r>
              <a:rPr lang="en-US" sz="2800" b="1" dirty="0">
                <a:solidFill>
                  <a:srgbClr val="33CCFF"/>
                </a:solidFill>
              </a:rPr>
              <a:t>CWID</a:t>
            </a:r>
            <a:r>
              <a:rPr lang="en-US" sz="2800" dirty="0">
                <a:solidFill>
                  <a:srgbClr val="33CCFF"/>
                </a:solidFill>
              </a:rPr>
              <a:t> </a:t>
            </a:r>
            <a:r>
              <a:rPr lang="en-US" sz="2800" b="1" dirty="0">
                <a:solidFill>
                  <a:srgbClr val="33CCFF"/>
                </a:solidFill>
              </a:rPr>
              <a:t>number</a:t>
            </a:r>
          </a:p>
          <a:p>
            <a:pPr marL="0" lvl="0" indent="0" algn="l" rtl="0">
              <a:spcBef>
                <a:spcPts val="1000"/>
              </a:spcBef>
              <a:spcAft>
                <a:spcPts val="0"/>
              </a:spcAft>
              <a:buSzPts val="1800"/>
              <a:buNone/>
            </a:pPr>
            <a:endParaRPr dirty="0"/>
          </a:p>
        </p:txBody>
      </p:sp>
      <p:grpSp>
        <p:nvGrpSpPr>
          <p:cNvPr id="293" name="Google Shape;293;p17"/>
          <p:cNvGrpSpPr/>
          <p:nvPr/>
        </p:nvGrpSpPr>
        <p:grpSpPr>
          <a:xfrm>
            <a:off x="6617846" y="840574"/>
            <a:ext cx="4476827" cy="5247876"/>
            <a:chOff x="728074" y="83749"/>
            <a:chExt cx="4476827" cy="5247876"/>
          </a:xfrm>
        </p:grpSpPr>
        <p:sp>
          <p:nvSpPr>
            <p:cNvPr id="294" name="Google Shape;294;p17"/>
            <p:cNvSpPr/>
            <p:nvPr/>
          </p:nvSpPr>
          <p:spPr>
            <a:xfrm>
              <a:off x="1129445" y="83749"/>
              <a:ext cx="1255569" cy="1255569"/>
            </a:xfrm>
            <a:prstGeom prst="ellipse">
              <a:avLst/>
            </a:prstGeom>
            <a:solidFill>
              <a:srgbClr val="E1C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a:off x="1397025" y="351330"/>
              <a:ext cx="720408" cy="720408"/>
            </a:xfrm>
            <a:prstGeom prst="rect">
              <a:avLst/>
            </a:prstGeom>
            <a:blipFill rotWithShape="1">
              <a:blip r:embed="rId3">
                <a:alphaModFix/>
              </a:blip>
              <a:stretch>
                <a:fillRect/>
              </a:stretch>
            </a:blip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728074" y="1730398"/>
              <a:ext cx="2058311"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txBox="1"/>
            <p:nvPr/>
          </p:nvSpPr>
          <p:spPr>
            <a:xfrm>
              <a:off x="728074" y="1730398"/>
              <a:ext cx="2058311"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500"/>
                <a:buFont typeface="Calibri"/>
                <a:buNone/>
              </a:pPr>
              <a:r>
                <a:rPr lang="en-US" sz="1500" b="1" cap="none" dirty="0">
                  <a:solidFill>
                    <a:schemeClr val="lt1"/>
                  </a:solidFill>
                  <a:latin typeface="Calibri"/>
                  <a:ea typeface="Calibri"/>
                  <a:cs typeface="Calibri"/>
                  <a:sym typeface="Calibri"/>
                </a:rPr>
                <a:t>WAIT AT LEAST 48 HOURS FOR A RESPONSE </a:t>
              </a:r>
              <a:endParaRPr b="1" dirty="0"/>
            </a:p>
          </p:txBody>
        </p:sp>
        <p:sp>
          <p:nvSpPr>
            <p:cNvPr id="298" name="Google Shape;298;p17"/>
            <p:cNvSpPr/>
            <p:nvPr/>
          </p:nvSpPr>
          <p:spPr>
            <a:xfrm>
              <a:off x="3547960" y="83749"/>
              <a:ext cx="1255569" cy="1255569"/>
            </a:xfrm>
            <a:prstGeom prst="ellipse">
              <a:avLst/>
            </a:prstGeom>
            <a:solidFill>
              <a:srgbClr val="E1C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3815541" y="351330"/>
              <a:ext cx="720408" cy="720408"/>
            </a:xfrm>
            <a:prstGeom prst="rect">
              <a:avLst/>
            </a:prstGeom>
            <a:blipFill rotWithShape="1">
              <a:blip r:embed="rId4">
                <a:alphaModFix/>
              </a:blip>
              <a:stretch>
                <a:fillRect/>
              </a:stretch>
            </a:blip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a:off x="3146590" y="1730398"/>
              <a:ext cx="2058311"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txBox="1"/>
            <p:nvPr/>
          </p:nvSpPr>
          <p:spPr>
            <a:xfrm>
              <a:off x="3146590" y="1730398"/>
              <a:ext cx="2058311"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500"/>
                <a:buFont typeface="Calibri"/>
                <a:buNone/>
              </a:pPr>
              <a:r>
                <a:rPr lang="en-US" sz="1500" b="1" cap="none" dirty="0">
                  <a:solidFill>
                    <a:schemeClr val="lt1"/>
                  </a:solidFill>
                  <a:latin typeface="Calibri"/>
                  <a:ea typeface="Calibri"/>
                  <a:cs typeface="Calibri"/>
                  <a:sym typeface="Calibri"/>
                </a:rPr>
                <a:t>DO NOT CALL ANYONE BY THEIR FIRST NAME</a:t>
              </a:r>
              <a:r>
                <a:rPr lang="en-US" sz="1500" cap="none" dirty="0">
                  <a:solidFill>
                    <a:schemeClr val="lt1"/>
                  </a:solidFill>
                  <a:latin typeface="Calibri"/>
                  <a:ea typeface="Calibri"/>
                  <a:cs typeface="Calibri"/>
                  <a:sym typeface="Calibri"/>
                </a:rPr>
                <a:t>. </a:t>
              </a:r>
              <a:endParaRPr dirty="0"/>
            </a:p>
          </p:txBody>
        </p:sp>
        <p:sp>
          <p:nvSpPr>
            <p:cNvPr id="302" name="Google Shape;302;p17"/>
            <p:cNvSpPr/>
            <p:nvPr/>
          </p:nvSpPr>
          <p:spPr>
            <a:xfrm>
              <a:off x="1129445" y="2964976"/>
              <a:ext cx="1255569" cy="1255569"/>
            </a:xfrm>
            <a:prstGeom prst="ellipse">
              <a:avLst/>
            </a:prstGeom>
            <a:solidFill>
              <a:srgbClr val="E1C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1397025" y="3232556"/>
              <a:ext cx="720408" cy="720408"/>
            </a:xfrm>
            <a:prstGeom prst="rect">
              <a:avLst/>
            </a:prstGeom>
            <a:blipFill rotWithShape="1">
              <a:blip r:embed="rId5">
                <a:alphaModFix/>
              </a:blip>
              <a:stretch>
                <a:fillRect/>
              </a:stretch>
            </a:blip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728074" y="4611625"/>
              <a:ext cx="2058311"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txBox="1"/>
            <p:nvPr/>
          </p:nvSpPr>
          <p:spPr>
            <a:xfrm>
              <a:off x="728074" y="4611625"/>
              <a:ext cx="2058311"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500"/>
                <a:buFont typeface="Calibri"/>
                <a:buNone/>
              </a:pPr>
              <a:r>
                <a:rPr lang="en-US" sz="1500" b="1" cap="none" dirty="0">
                  <a:solidFill>
                    <a:schemeClr val="lt1"/>
                  </a:solidFill>
                  <a:latin typeface="Calibri"/>
                  <a:ea typeface="Calibri"/>
                  <a:cs typeface="Calibri"/>
                  <a:sym typeface="Calibri"/>
                </a:rPr>
                <a:t>FOLLOW UP WITH YOUR PROFESSOR/COUNSELOR</a:t>
              </a:r>
              <a:r>
                <a:rPr lang="en-US" sz="1500" cap="none" dirty="0">
                  <a:solidFill>
                    <a:schemeClr val="lt1"/>
                  </a:solidFill>
                  <a:latin typeface="Calibri"/>
                  <a:ea typeface="Calibri"/>
                  <a:cs typeface="Calibri"/>
                  <a:sym typeface="Calibri"/>
                </a:rPr>
                <a:t>  </a:t>
              </a:r>
              <a:endParaRPr dirty="0"/>
            </a:p>
          </p:txBody>
        </p:sp>
        <p:sp>
          <p:nvSpPr>
            <p:cNvPr id="306" name="Google Shape;306;p17"/>
            <p:cNvSpPr/>
            <p:nvPr/>
          </p:nvSpPr>
          <p:spPr>
            <a:xfrm>
              <a:off x="3547960" y="2964976"/>
              <a:ext cx="1255569" cy="1255569"/>
            </a:xfrm>
            <a:prstGeom prst="ellipse">
              <a:avLst/>
            </a:prstGeom>
            <a:solidFill>
              <a:srgbClr val="E1C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3815541" y="3232556"/>
              <a:ext cx="720408" cy="720408"/>
            </a:xfrm>
            <a:prstGeom prst="rect">
              <a:avLst/>
            </a:prstGeom>
            <a:blipFill rotWithShape="1">
              <a:blip r:embed="rId6">
                <a:alphaModFix/>
              </a:blip>
              <a:stretch>
                <a:fillRect/>
              </a:stretch>
            </a:blip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3146590" y="4611625"/>
              <a:ext cx="2058311"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txBox="1"/>
            <p:nvPr/>
          </p:nvSpPr>
          <p:spPr>
            <a:xfrm>
              <a:off x="3146590" y="4611625"/>
              <a:ext cx="2058311"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500"/>
                <a:buFont typeface="Calibri"/>
                <a:buNone/>
              </a:pPr>
              <a:r>
                <a:rPr lang="en-US" sz="1500" b="1" cap="none" dirty="0">
                  <a:solidFill>
                    <a:schemeClr val="lt1"/>
                  </a:solidFill>
                  <a:latin typeface="Calibri"/>
                  <a:ea typeface="Calibri"/>
                  <a:cs typeface="Calibri"/>
                  <a:sym typeface="Calibri"/>
                </a:rPr>
                <a:t>SEND A "THANK YOU" EMAIL</a:t>
              </a:r>
              <a:endParaRPr b="1"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8"/>
          <p:cNvSpPr txBox="1">
            <a:spLocks noGrp="1"/>
          </p:cNvSpPr>
          <p:nvPr>
            <p:ph type="ctrTitle"/>
          </p:nvPr>
        </p:nvSpPr>
        <p:spPr>
          <a:xfrm>
            <a:off x="4560709" y="2551289"/>
            <a:ext cx="7197726" cy="3697110"/>
          </a:xfrm>
          <a:prstGeom prst="rect">
            <a:avLst/>
          </a:prstGeom>
          <a:noFill/>
          <a:ln>
            <a:noFill/>
          </a:ln>
        </p:spPr>
        <p:txBody>
          <a:bodyPr spcFirstLastPara="1" wrap="square" lIns="91425" tIns="45700" rIns="91425" bIns="45700" anchor="b" anchorCtr="0">
            <a:normAutofit fontScale="90000"/>
          </a:bodyPr>
          <a:lstStyle/>
          <a:p>
            <a:pPr lvl="0"/>
            <a:r>
              <a:rPr lang="en-US" sz="8000" dirty="0">
                <a:latin typeface="Trebuchet MS" panose="020B0603020202020204" pitchFamily="34" charset="0"/>
              </a:rPr>
              <a:t>RESOURCES</a:t>
            </a:r>
            <a:br>
              <a:rPr lang="en-US" sz="8000" dirty="0">
                <a:latin typeface="Trebuchet MS" panose="020B0603020202020204" pitchFamily="34" charset="0"/>
              </a:rPr>
            </a:br>
            <a:r>
              <a:rPr lang="en-US" sz="8000" dirty="0">
                <a:latin typeface="Trebuchet MS" panose="020B0603020202020204" pitchFamily="34" charset="0"/>
              </a:rPr>
              <a:t>TO HELP YOU SUCCEED</a:t>
            </a:r>
            <a:r>
              <a:rPr lang="en-US" sz="8000" dirty="0"/>
              <a:t> </a:t>
            </a:r>
            <a:endParaRPr sz="8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Opening Remarks and Reminders</a:t>
            </a:r>
            <a:endParaRPr lang="en-US" b="1" dirty="0"/>
          </a:p>
        </p:txBody>
      </p:sp>
      <p:sp>
        <p:nvSpPr>
          <p:cNvPr id="3" name="Text Placeholder 2"/>
          <p:cNvSpPr>
            <a:spLocks noGrp="1"/>
          </p:cNvSpPr>
          <p:nvPr>
            <p:ph type="body" idx="1"/>
          </p:nvPr>
        </p:nvSpPr>
        <p:spPr>
          <a:xfrm>
            <a:off x="611910" y="2474576"/>
            <a:ext cx="10131425" cy="3649133"/>
          </a:xfrm>
        </p:spPr>
        <p:txBody>
          <a:bodyPr>
            <a:noAutofit/>
          </a:bodyPr>
          <a:lstStyle/>
          <a:p>
            <a:r>
              <a:rPr lang="en-US" sz="4000" dirty="0" smtClean="0"/>
              <a:t>Start date</a:t>
            </a:r>
          </a:p>
          <a:p>
            <a:r>
              <a:rPr lang="en-US" sz="4000" dirty="0" smtClean="0"/>
              <a:t>Friday procedures</a:t>
            </a:r>
          </a:p>
          <a:p>
            <a:r>
              <a:rPr lang="en-US" sz="4000" dirty="0" smtClean="0"/>
              <a:t>Attendance</a:t>
            </a:r>
          </a:p>
          <a:p>
            <a:r>
              <a:rPr lang="en-US" sz="4000" dirty="0" smtClean="0"/>
              <a:t>Class getting cancelled—what to do//where to go</a:t>
            </a:r>
          </a:p>
          <a:p>
            <a:r>
              <a:rPr lang="en-US" sz="4000" dirty="0" smtClean="0"/>
              <a:t>Brief note about registration for the Spring</a:t>
            </a:r>
          </a:p>
          <a:p>
            <a:r>
              <a:rPr lang="en-US" sz="4000" dirty="0" smtClean="0"/>
              <a:t>End of the term processes and procedures</a:t>
            </a:r>
          </a:p>
          <a:p>
            <a:endParaRPr lang="en-US" sz="4000" dirty="0" smtClean="0"/>
          </a:p>
        </p:txBody>
      </p:sp>
    </p:spTree>
    <p:extLst>
      <p:ext uri="{BB962C8B-B14F-4D97-AF65-F5344CB8AC3E}">
        <p14:creationId xmlns:p14="http://schemas.microsoft.com/office/powerpoint/2010/main" val="3175380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1"/>
          <p:cNvSpPr txBox="1">
            <a:spLocks noGrp="1"/>
          </p:cNvSpPr>
          <p:nvPr>
            <p:ph type="title"/>
          </p:nvPr>
        </p:nvSpPr>
        <p:spPr>
          <a:xfrm>
            <a:off x="857956" y="97789"/>
            <a:ext cx="10131425" cy="116656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alibri"/>
              <a:buNone/>
            </a:pPr>
            <a:r>
              <a:rPr lang="en-US" sz="4400" dirty="0">
                <a:latin typeface="Trebuchet MS" panose="020B0603020202020204" pitchFamily="34" charset="0"/>
              </a:rPr>
              <a:t>STAY SAFE </a:t>
            </a:r>
            <a:endParaRPr sz="4400" dirty="0">
              <a:latin typeface="Trebuchet MS" panose="020B0603020202020204" pitchFamily="34" charset="0"/>
            </a:endParaRPr>
          </a:p>
        </p:txBody>
      </p:sp>
      <p:sp>
        <p:nvSpPr>
          <p:cNvPr id="337" name="Google Shape;337;p21"/>
          <p:cNvSpPr txBox="1">
            <a:spLocks noGrp="1"/>
          </p:cNvSpPr>
          <p:nvPr>
            <p:ph type="body" idx="1"/>
          </p:nvPr>
        </p:nvSpPr>
        <p:spPr>
          <a:xfrm>
            <a:off x="485422" y="1456267"/>
            <a:ext cx="6366934" cy="19727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3200" b="1" dirty="0">
                <a:solidFill>
                  <a:srgbClr val="00B0F0"/>
                </a:solidFill>
              </a:rPr>
              <a:t>Cougar Alert: </a:t>
            </a:r>
            <a:r>
              <a:rPr lang="en-US" sz="3200" dirty="0"/>
              <a:t>Sign up for alerts regarding weather, emergencies, and closures. </a:t>
            </a:r>
          </a:p>
          <a:p>
            <a:pPr marL="0" lvl="0" indent="0" algn="l" rtl="0">
              <a:spcBef>
                <a:spcPts val="0"/>
              </a:spcBef>
              <a:spcAft>
                <a:spcPts val="0"/>
              </a:spcAft>
              <a:buSzPts val="1800"/>
              <a:buNone/>
            </a:pPr>
            <a:endParaRPr sz="3200" dirty="0"/>
          </a:p>
          <a:p>
            <a:pPr marL="0" lvl="0" indent="0" algn="l" rtl="0">
              <a:spcBef>
                <a:spcPts val="1000"/>
              </a:spcBef>
              <a:spcAft>
                <a:spcPts val="0"/>
              </a:spcAft>
              <a:buSzPts val="1800"/>
              <a:buNone/>
            </a:pPr>
            <a:r>
              <a:rPr lang="en-US" sz="3200" dirty="0"/>
              <a:t>On your home tab, look for the "Personal Information" channel in the lower right corner, and click on "</a:t>
            </a:r>
            <a:r>
              <a:rPr lang="en-US" sz="3200" b="1" dirty="0"/>
              <a:t>Update Cougar Alert Contact Information.</a:t>
            </a:r>
            <a:r>
              <a:rPr lang="en-US" sz="3200" dirty="0"/>
              <a:t>" </a:t>
            </a:r>
            <a:endParaRPr sz="3200" dirty="0"/>
          </a:p>
        </p:txBody>
      </p:sp>
      <p:pic>
        <p:nvPicPr>
          <p:cNvPr id="2" name="Picture 1">
            <a:extLst>
              <a:ext uri="{FF2B5EF4-FFF2-40B4-BE49-F238E27FC236}">
                <a16:creationId xmlns:a16="http://schemas.microsoft.com/office/drawing/2014/main" id="{A66101ED-86F7-4441-81E6-9E97792E9729}"/>
              </a:ext>
            </a:extLst>
          </p:cNvPr>
          <p:cNvPicPr>
            <a:picLocks noChangeAspect="1"/>
          </p:cNvPicPr>
          <p:nvPr/>
        </p:nvPicPr>
        <p:blipFill rotWithShape="1">
          <a:blip r:embed="rId3"/>
          <a:srcRect t="9819"/>
          <a:stretch/>
        </p:blipFill>
        <p:spPr>
          <a:xfrm>
            <a:off x="7608711" y="1318686"/>
            <a:ext cx="4221859" cy="5223098"/>
          </a:xfrm>
          <a:prstGeom prst="rect">
            <a:avLst/>
          </a:prstGeom>
        </p:spPr>
      </p:pic>
      <p:sp>
        <p:nvSpPr>
          <p:cNvPr id="10" name="Google Shape;154;p2">
            <a:extLst>
              <a:ext uri="{FF2B5EF4-FFF2-40B4-BE49-F238E27FC236}">
                <a16:creationId xmlns:a16="http://schemas.microsoft.com/office/drawing/2014/main" id="{820C25AD-F2D2-4E3E-A534-882201F542B9}"/>
              </a:ext>
            </a:extLst>
          </p:cNvPr>
          <p:cNvSpPr/>
          <p:nvPr/>
        </p:nvSpPr>
        <p:spPr>
          <a:xfrm rot="1330854">
            <a:off x="6697548" y="5278301"/>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9"/>
          <p:cNvSpPr txBox="1">
            <a:spLocks noGrp="1"/>
          </p:cNvSpPr>
          <p:nvPr>
            <p:ph type="title"/>
          </p:nvPr>
        </p:nvSpPr>
        <p:spPr>
          <a:xfrm>
            <a:off x="117567" y="135468"/>
            <a:ext cx="11978640" cy="1810898"/>
          </a:xfrm>
          <a:prstGeom prst="rect">
            <a:avLst/>
          </a:prstGeom>
          <a:noFill/>
          <a:ln>
            <a:noFill/>
          </a:ln>
        </p:spPr>
        <p:txBody>
          <a:bodyPr spcFirstLastPara="1" wrap="square" lIns="91425" tIns="45700" rIns="91425" bIns="45700" anchor="ctr" anchorCtr="0">
            <a:normAutofit fontScale="90000"/>
          </a:bodyPr>
          <a:lstStyle/>
          <a:p>
            <a:pPr algn="ctr">
              <a:buSzPts val="3600"/>
            </a:pPr>
            <a:r>
              <a:rPr lang="en-US" sz="4400" dirty="0">
                <a:latin typeface="Trebuchet MS" panose="020B0603020202020204" pitchFamily="34" charset="0"/>
                <a:ea typeface="Rockwell"/>
                <a:cs typeface="Rockwell"/>
                <a:sym typeface="Rockwell"/>
              </a:rPr>
              <a:t>COLLIN RESOURCES</a:t>
            </a:r>
            <a:br>
              <a:rPr lang="en-US" sz="4400" dirty="0">
                <a:latin typeface="Trebuchet MS" panose="020B0603020202020204" pitchFamily="34" charset="0"/>
                <a:ea typeface="Rockwell"/>
                <a:cs typeface="Rockwell"/>
                <a:sym typeface="Rockwell"/>
              </a:rPr>
            </a:br>
            <a:r>
              <a:rPr lang="en-US" sz="4400" dirty="0"/>
              <a:t/>
            </a:r>
            <a:br>
              <a:rPr lang="en-US" sz="4400" dirty="0"/>
            </a:br>
            <a:endParaRPr sz="4400" dirty="0">
              <a:latin typeface="Trebuchet MS" panose="020B0603020202020204" pitchFamily="34" charset="0"/>
            </a:endParaRPr>
          </a:p>
        </p:txBody>
      </p:sp>
      <p:sp>
        <p:nvSpPr>
          <p:cNvPr id="321" name="Google Shape;321;p19"/>
          <p:cNvSpPr txBox="1">
            <a:spLocks noGrp="1"/>
          </p:cNvSpPr>
          <p:nvPr>
            <p:ph type="body" idx="1"/>
          </p:nvPr>
        </p:nvSpPr>
        <p:spPr>
          <a:xfrm>
            <a:off x="355600" y="1230488"/>
            <a:ext cx="11480799" cy="5492043"/>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spcBef>
                <a:spcPts val="0"/>
              </a:spcBef>
              <a:spcAft>
                <a:spcPts val="0"/>
              </a:spcAft>
              <a:buSzPts val="1800"/>
              <a:buChar char="•"/>
            </a:pPr>
            <a:r>
              <a:rPr lang="en-US" sz="2800" dirty="0"/>
              <a:t>The</a:t>
            </a:r>
            <a:r>
              <a:rPr lang="en-US" sz="2800" b="1" dirty="0"/>
              <a:t> </a:t>
            </a:r>
            <a:r>
              <a:rPr lang="en-US" sz="2800" b="1" dirty="0">
                <a:solidFill>
                  <a:srgbClr val="00B0F0"/>
                </a:solidFill>
              </a:rPr>
              <a:t>Writing Lab </a:t>
            </a:r>
            <a:r>
              <a:rPr lang="en-US" sz="2800" dirty="0"/>
              <a:t>assist students to enhance their writing assignments.</a:t>
            </a:r>
          </a:p>
          <a:p>
            <a:pPr marL="285750" lvl="0" indent="-285750" algn="l" rtl="0">
              <a:spcBef>
                <a:spcPts val="0"/>
              </a:spcBef>
              <a:spcAft>
                <a:spcPts val="0"/>
              </a:spcAft>
              <a:buSzPts val="1800"/>
              <a:buChar char="•"/>
            </a:pPr>
            <a:endParaRPr lang="en-US" sz="2800" dirty="0"/>
          </a:p>
          <a:p>
            <a:pPr marL="285750" lvl="0" indent="-285750" algn="l" rtl="0">
              <a:spcBef>
                <a:spcPts val="0"/>
              </a:spcBef>
              <a:spcAft>
                <a:spcPts val="0"/>
              </a:spcAft>
              <a:buSzPts val="1800"/>
              <a:buChar char="•"/>
            </a:pPr>
            <a:r>
              <a:rPr lang="en-US" sz="2800" dirty="0"/>
              <a:t>The</a:t>
            </a:r>
            <a:r>
              <a:rPr lang="en-US" sz="2800" b="1" dirty="0"/>
              <a:t> </a:t>
            </a:r>
            <a:r>
              <a:rPr lang="en-US" sz="2800" b="1" dirty="0">
                <a:solidFill>
                  <a:srgbClr val="99CCFF"/>
                </a:solidFill>
              </a:rPr>
              <a:t>Math Lab </a:t>
            </a:r>
            <a:r>
              <a:rPr lang="en-US" sz="2800" dirty="0"/>
              <a:t>assists students to enhance the knowledge of any Math or science course.</a:t>
            </a:r>
          </a:p>
          <a:p>
            <a:pPr marL="285750" lvl="0" indent="-285750" algn="l" rtl="0">
              <a:spcBef>
                <a:spcPts val="0"/>
              </a:spcBef>
              <a:spcAft>
                <a:spcPts val="0"/>
              </a:spcAft>
              <a:buSzPts val="1800"/>
              <a:buChar char="•"/>
            </a:pPr>
            <a:endParaRPr lang="en-US" sz="2800" dirty="0"/>
          </a:p>
          <a:p>
            <a:pPr marL="285750" lvl="0" indent="-285750" algn="l" rtl="0">
              <a:spcBef>
                <a:spcPts val="0"/>
              </a:spcBef>
              <a:spcAft>
                <a:spcPts val="0"/>
              </a:spcAft>
              <a:buSzPts val="1800"/>
              <a:buChar char="•"/>
            </a:pPr>
            <a:r>
              <a:rPr lang="en-US" sz="2800" dirty="0"/>
              <a:t>The</a:t>
            </a:r>
            <a:r>
              <a:rPr lang="en-US" sz="2800" b="1" dirty="0"/>
              <a:t> </a:t>
            </a:r>
            <a:r>
              <a:rPr lang="en-US" sz="2800" b="1" dirty="0">
                <a:solidFill>
                  <a:srgbClr val="CC99FF"/>
                </a:solidFill>
              </a:rPr>
              <a:t>Science Den </a:t>
            </a:r>
            <a:r>
              <a:rPr lang="en-US" sz="2800" dirty="0"/>
              <a:t>and microscope use is open for independent study during the library’s regular hours.</a:t>
            </a:r>
          </a:p>
          <a:p>
            <a:pPr marL="285750" lvl="0" indent="-285750" algn="l" rtl="0">
              <a:spcBef>
                <a:spcPts val="0"/>
              </a:spcBef>
              <a:spcAft>
                <a:spcPts val="0"/>
              </a:spcAft>
              <a:buSzPts val="1800"/>
              <a:buChar char="•"/>
            </a:pPr>
            <a:endParaRPr lang="en-US" sz="2800" dirty="0"/>
          </a:p>
          <a:p>
            <a:pPr marL="285750" lvl="0" indent="-285750" algn="l" rtl="0">
              <a:spcBef>
                <a:spcPts val="0"/>
              </a:spcBef>
              <a:spcAft>
                <a:spcPts val="0"/>
              </a:spcAft>
              <a:buSzPts val="1800"/>
              <a:buChar char="•"/>
            </a:pPr>
            <a:r>
              <a:rPr lang="en-US" sz="2800" b="1" dirty="0">
                <a:solidFill>
                  <a:srgbClr val="FF99FF"/>
                </a:solidFill>
              </a:rPr>
              <a:t>Library Study Rooms </a:t>
            </a:r>
            <a:r>
              <a:rPr lang="en-US" sz="2800" dirty="0"/>
              <a:t>provide a quiet, comfortable space to work alone or with a small group.</a:t>
            </a:r>
          </a:p>
          <a:p>
            <a:pPr marL="285750" lvl="0" indent="-285750" algn="l" rtl="0">
              <a:spcBef>
                <a:spcPts val="0"/>
              </a:spcBef>
              <a:spcAft>
                <a:spcPts val="0"/>
              </a:spcAft>
              <a:buSzPts val="1800"/>
              <a:buChar char="•"/>
            </a:pPr>
            <a:endParaRPr lang="en-US" sz="2800" dirty="0"/>
          </a:p>
          <a:p>
            <a:pPr marL="285750" lvl="0" indent="-285750" algn="l" rtl="0">
              <a:spcBef>
                <a:spcPts val="0"/>
              </a:spcBef>
              <a:spcAft>
                <a:spcPts val="0"/>
              </a:spcAft>
              <a:buSzPts val="1800"/>
              <a:buChar char="•"/>
            </a:pPr>
            <a:r>
              <a:rPr lang="en-US" sz="2800" b="1" dirty="0">
                <a:solidFill>
                  <a:srgbClr val="CC99FF"/>
                </a:solidFill>
              </a:rPr>
              <a:t>Makerspaces</a:t>
            </a:r>
            <a:r>
              <a:rPr lang="en-US" sz="2800" b="1" dirty="0"/>
              <a:t> </a:t>
            </a:r>
            <a:r>
              <a:rPr lang="en-US" sz="2800" dirty="0"/>
              <a:t>are collaborative learning environments where students gather to make works, share materials, and learn new skills.</a:t>
            </a:r>
          </a:p>
          <a:p>
            <a:pPr marL="0" lvl="0" indent="0" algn="l" rtl="0">
              <a:spcBef>
                <a:spcPts val="0"/>
              </a:spcBef>
              <a:spcAft>
                <a:spcPts val="0"/>
              </a:spcAft>
              <a:buSzPts val="1800"/>
              <a:buNone/>
            </a:pPr>
            <a:endParaRPr lang="en-US" sz="2800" dirty="0"/>
          </a:p>
          <a:p>
            <a:pPr marL="285750" lvl="0" indent="-285750"/>
            <a:r>
              <a:rPr lang="en-US" sz="2800" dirty="0"/>
              <a:t>Use your </a:t>
            </a:r>
            <a:r>
              <a:rPr lang="en-US" sz="2800" b="1" dirty="0">
                <a:solidFill>
                  <a:srgbClr val="99CCFF"/>
                </a:solidFill>
              </a:rPr>
              <a:t>Collin College ID Card </a:t>
            </a:r>
            <a:r>
              <a:rPr lang="en-US" sz="2800" dirty="0"/>
              <a:t>to check out books, laptops, calculators, work out in the gym, etc. Your Collin College ID will be available at the </a:t>
            </a:r>
            <a:r>
              <a:rPr lang="en-US" sz="2800" b="1" dirty="0">
                <a:solidFill>
                  <a:srgbClr val="00B0F0"/>
                </a:solidFill>
              </a:rPr>
              <a:t>Student Engagement Office </a:t>
            </a:r>
            <a:r>
              <a:rPr lang="en-US" sz="2800" dirty="0"/>
              <a:t>at any Collin College campus.</a:t>
            </a:r>
          </a:p>
          <a:p>
            <a:pPr marL="0" lvl="0" indent="0" algn="ctr">
              <a:buNone/>
            </a:pP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0"/>
          <p:cNvSpPr txBox="1">
            <a:spLocks noGrp="1"/>
          </p:cNvSpPr>
          <p:nvPr>
            <p:ph type="title"/>
          </p:nvPr>
        </p:nvSpPr>
        <p:spPr>
          <a:xfrm>
            <a:off x="242534" y="322151"/>
            <a:ext cx="11706932" cy="12075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alibri"/>
              <a:buNone/>
            </a:pPr>
            <a:r>
              <a:rPr lang="en-US" sz="4400" dirty="0">
                <a:latin typeface="Trebuchet MS" panose="020B0603020202020204" pitchFamily="34" charset="0"/>
              </a:rPr>
              <a:t>WHAT IF I NEED HELP?</a:t>
            </a:r>
            <a:endParaRPr sz="4400" dirty="0">
              <a:latin typeface="Trebuchet MS" panose="020B0603020202020204" pitchFamily="34" charset="0"/>
            </a:endParaRPr>
          </a:p>
        </p:txBody>
      </p:sp>
      <p:sp>
        <p:nvSpPr>
          <p:cNvPr id="328" name="Google Shape;328;p20"/>
          <p:cNvSpPr txBox="1">
            <a:spLocks noGrp="1"/>
          </p:cNvSpPr>
          <p:nvPr>
            <p:ph type="body" idx="1"/>
          </p:nvPr>
        </p:nvSpPr>
        <p:spPr>
          <a:xfrm>
            <a:off x="7166484" y="1267969"/>
            <a:ext cx="4724577" cy="5476819"/>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dirty="0"/>
              <a:t>Start with your professor’s </a:t>
            </a:r>
            <a:r>
              <a:rPr lang="en-US" b="1" dirty="0"/>
              <a:t>syllabus</a:t>
            </a:r>
            <a:r>
              <a:rPr lang="en-US" dirty="0"/>
              <a:t> </a:t>
            </a:r>
            <a:endParaRPr dirty="0"/>
          </a:p>
          <a:p>
            <a:pPr marL="285750" lvl="0" indent="-285750" algn="l" rtl="0">
              <a:spcBef>
                <a:spcPts val="1000"/>
              </a:spcBef>
              <a:spcAft>
                <a:spcPts val="0"/>
              </a:spcAft>
              <a:buSzPts val="1800"/>
              <a:buChar char="•"/>
            </a:pPr>
            <a:r>
              <a:rPr lang="en-US" b="1" dirty="0"/>
              <a:t>Writing Lab </a:t>
            </a:r>
            <a:r>
              <a:rPr lang="en-US" u="sng" dirty="0">
                <a:solidFill>
                  <a:schemeClr val="hlink"/>
                </a:solidFill>
                <a:hlinkClick r:id="rId3"/>
              </a:rPr>
              <a:t>https://www.collin.edu/studentresources/writingcenter/prcwritingcenter.html</a:t>
            </a:r>
            <a:endParaRPr dirty="0"/>
          </a:p>
          <a:p>
            <a:pPr marL="285750" lvl="0" indent="-285750" algn="l" rtl="0">
              <a:spcBef>
                <a:spcPts val="1000"/>
              </a:spcBef>
              <a:spcAft>
                <a:spcPts val="0"/>
              </a:spcAft>
              <a:buSzPts val="1800"/>
              <a:buChar char="•"/>
            </a:pPr>
            <a:r>
              <a:rPr lang="en-US" b="1" dirty="0"/>
              <a:t>Math Lab </a:t>
            </a:r>
            <a:r>
              <a:rPr lang="en-US" u="sng" dirty="0">
                <a:solidFill>
                  <a:schemeClr val="hlink"/>
                </a:solidFill>
                <a:hlinkClick r:id="rId4"/>
              </a:rPr>
              <a:t>https://www.collin.edu/studentresources/mathlab/prc.html</a:t>
            </a:r>
            <a:endParaRPr dirty="0"/>
          </a:p>
          <a:p>
            <a:pPr marL="285750" lvl="0" indent="-285750" algn="l" rtl="0">
              <a:spcBef>
                <a:spcPts val="1000"/>
              </a:spcBef>
              <a:spcAft>
                <a:spcPts val="0"/>
              </a:spcAft>
              <a:buSzPts val="1800"/>
              <a:buChar char="•"/>
            </a:pPr>
            <a:r>
              <a:rPr lang="en-US" b="1" dirty="0"/>
              <a:t>Library</a:t>
            </a:r>
            <a:r>
              <a:rPr lang="en-US" dirty="0"/>
              <a:t> (peer reviewed articles, writing papers)</a:t>
            </a:r>
            <a:endParaRPr dirty="0"/>
          </a:p>
          <a:p>
            <a:pPr marL="285750" lvl="0" indent="-285750" algn="l" rtl="0">
              <a:spcBef>
                <a:spcPts val="1000"/>
              </a:spcBef>
              <a:spcAft>
                <a:spcPts val="0"/>
              </a:spcAft>
              <a:buSzPts val="1800"/>
              <a:buChar char="•"/>
            </a:pPr>
            <a:r>
              <a:rPr lang="en-US" dirty="0"/>
              <a:t>Talk with your </a:t>
            </a:r>
            <a:r>
              <a:rPr lang="en-US" b="1" dirty="0"/>
              <a:t>High School Counselor </a:t>
            </a:r>
            <a:endParaRPr b="1" dirty="0"/>
          </a:p>
          <a:p>
            <a:pPr marL="285750" lvl="0" indent="-285750" algn="l" rtl="0">
              <a:spcBef>
                <a:spcPts val="1000"/>
              </a:spcBef>
              <a:spcAft>
                <a:spcPts val="0"/>
              </a:spcAft>
              <a:buSzPts val="1800"/>
              <a:buChar char="•"/>
            </a:pPr>
            <a:r>
              <a:rPr lang="en-US" dirty="0"/>
              <a:t>Talk with your </a:t>
            </a:r>
            <a:r>
              <a:rPr lang="en-US" b="1" dirty="0"/>
              <a:t>Collin College Counselor</a:t>
            </a:r>
            <a:endParaRPr b="1" dirty="0"/>
          </a:p>
          <a:p>
            <a:pPr marL="285750" lvl="0" indent="-171450" algn="l" rtl="0">
              <a:spcBef>
                <a:spcPts val="1000"/>
              </a:spcBef>
              <a:spcAft>
                <a:spcPts val="0"/>
              </a:spcAft>
              <a:buSzPts val="1800"/>
              <a:buNone/>
            </a:pPr>
            <a:endParaRPr dirty="0"/>
          </a:p>
        </p:txBody>
      </p:sp>
      <p:pic>
        <p:nvPicPr>
          <p:cNvPr id="2" name="Picture 1">
            <a:extLst>
              <a:ext uri="{FF2B5EF4-FFF2-40B4-BE49-F238E27FC236}">
                <a16:creationId xmlns:a16="http://schemas.microsoft.com/office/drawing/2014/main" id="{0D2BC48C-8542-4493-9C60-BA94E372352F}"/>
              </a:ext>
            </a:extLst>
          </p:cNvPr>
          <p:cNvPicPr>
            <a:picLocks noChangeAspect="1"/>
          </p:cNvPicPr>
          <p:nvPr/>
        </p:nvPicPr>
        <p:blipFill>
          <a:blip r:embed="rId5"/>
          <a:stretch>
            <a:fillRect/>
          </a:stretch>
        </p:blipFill>
        <p:spPr>
          <a:xfrm>
            <a:off x="242534" y="1953098"/>
            <a:ext cx="6363688" cy="4667956"/>
          </a:xfrm>
          <a:prstGeom prst="rect">
            <a:avLst/>
          </a:prstGeom>
        </p:spPr>
      </p:pic>
      <p:sp>
        <p:nvSpPr>
          <p:cNvPr id="9" name="Google Shape;154;p2">
            <a:extLst>
              <a:ext uri="{FF2B5EF4-FFF2-40B4-BE49-F238E27FC236}">
                <a16:creationId xmlns:a16="http://schemas.microsoft.com/office/drawing/2014/main" id="{CC19A2A1-F7B2-46E9-9210-7DCCD10C1542}"/>
              </a:ext>
            </a:extLst>
          </p:cNvPr>
          <p:cNvSpPr/>
          <p:nvPr/>
        </p:nvSpPr>
        <p:spPr>
          <a:xfrm rot="9435841">
            <a:off x="3271367" y="3873306"/>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54;p2">
            <a:extLst>
              <a:ext uri="{FF2B5EF4-FFF2-40B4-BE49-F238E27FC236}">
                <a16:creationId xmlns:a16="http://schemas.microsoft.com/office/drawing/2014/main" id="{0937A96D-FCB0-434D-8BF7-042972E5415B}"/>
              </a:ext>
            </a:extLst>
          </p:cNvPr>
          <p:cNvSpPr/>
          <p:nvPr/>
        </p:nvSpPr>
        <p:spPr>
          <a:xfrm rot="4881008">
            <a:off x="112450" y="1382208"/>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8"/>
        <p:cNvGrpSpPr/>
        <p:nvPr/>
      </p:nvGrpSpPr>
      <p:grpSpPr>
        <a:xfrm>
          <a:off x="0" y="0"/>
          <a:ext cx="0" cy="0"/>
          <a:chOff x="0" y="0"/>
          <a:chExt cx="0" cy="0"/>
        </a:xfrm>
      </p:grpSpPr>
      <p:sp>
        <p:nvSpPr>
          <p:cNvPr id="349" name="Google Shape;349;p23"/>
          <p:cNvSpPr/>
          <p:nvPr/>
        </p:nvSpPr>
        <p:spPr>
          <a:xfrm>
            <a:off x="0" y="-1391"/>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3"/>
          <p:cNvSpPr txBox="1">
            <a:spLocks noGrp="1"/>
          </p:cNvSpPr>
          <p:nvPr>
            <p:ph type="title"/>
          </p:nvPr>
        </p:nvSpPr>
        <p:spPr>
          <a:xfrm>
            <a:off x="383828" y="992032"/>
            <a:ext cx="4221002" cy="4557849"/>
          </a:xfrm>
          <a:prstGeom prst="rect">
            <a:avLst/>
          </a:prstGeom>
          <a:noFill/>
          <a:ln>
            <a:noFill/>
          </a:ln>
        </p:spPr>
        <p:txBody>
          <a:bodyPr spcFirstLastPara="1" wrap="square" lIns="91425" tIns="45700" rIns="91425" bIns="45700" anchor="ctr" anchorCtr="0">
            <a:normAutofit/>
          </a:bodyPr>
          <a:lstStyle/>
          <a:p>
            <a:pPr lvl="0" algn="ctr">
              <a:lnSpc>
                <a:spcPct val="90000"/>
              </a:lnSpc>
            </a:pPr>
            <a:r>
              <a:rPr lang="en-US" sz="2800" dirty="0">
                <a:latin typeface="Calibri" panose="020F0502020204030204" pitchFamily="34" charset="0"/>
                <a:ea typeface="Trebuchet MS"/>
                <a:cs typeface="Calibri" panose="020F0502020204030204" pitchFamily="34" charset="0"/>
                <a:sym typeface="Trebuchet MS"/>
              </a:rPr>
              <a:t>Some students may find dual credit more of a challenge than expected. </a:t>
            </a:r>
            <a:br>
              <a:rPr lang="en-US" sz="2800" dirty="0">
                <a:latin typeface="Calibri" panose="020F0502020204030204" pitchFamily="34" charset="0"/>
                <a:ea typeface="Trebuchet MS"/>
                <a:cs typeface="Calibri" panose="020F0502020204030204" pitchFamily="34" charset="0"/>
                <a:sym typeface="Trebuchet MS"/>
              </a:rPr>
            </a:br>
            <a:r>
              <a:rPr lang="en-US" sz="2800" dirty="0">
                <a:latin typeface="Calibri" panose="020F0502020204030204" pitchFamily="34" charset="0"/>
                <a:ea typeface="Trebuchet MS"/>
                <a:cs typeface="Calibri" panose="020F0502020204030204" pitchFamily="34" charset="0"/>
                <a:sym typeface="Trebuchet MS"/>
              </a:rPr>
              <a:t/>
            </a:r>
            <a:br>
              <a:rPr lang="en-US" sz="2800" dirty="0">
                <a:latin typeface="Calibri" panose="020F0502020204030204" pitchFamily="34" charset="0"/>
                <a:ea typeface="Trebuchet MS"/>
                <a:cs typeface="Calibri" panose="020F0502020204030204" pitchFamily="34" charset="0"/>
                <a:sym typeface="Trebuchet MS"/>
              </a:rPr>
            </a:br>
            <a:r>
              <a:rPr lang="en-US" sz="2800" dirty="0">
                <a:latin typeface="Calibri" panose="020F0502020204030204" pitchFamily="34" charset="0"/>
                <a:ea typeface="Trebuchet MS"/>
                <a:cs typeface="Calibri" panose="020F0502020204030204" pitchFamily="34" charset="0"/>
                <a:sym typeface="Trebuchet MS"/>
              </a:rPr>
              <a:t>Here’s what to do </a:t>
            </a:r>
            <a:br>
              <a:rPr lang="en-US" sz="2800" dirty="0">
                <a:latin typeface="Calibri" panose="020F0502020204030204" pitchFamily="34" charset="0"/>
                <a:ea typeface="Trebuchet MS"/>
                <a:cs typeface="Calibri" panose="020F0502020204030204" pitchFamily="34" charset="0"/>
                <a:sym typeface="Trebuchet MS"/>
              </a:rPr>
            </a:br>
            <a:r>
              <a:rPr lang="en-US" sz="2800" dirty="0">
                <a:latin typeface="Calibri" panose="020F0502020204030204" pitchFamily="34" charset="0"/>
                <a:ea typeface="Trebuchet MS"/>
                <a:cs typeface="Calibri" panose="020F0502020204030204" pitchFamily="34" charset="0"/>
                <a:sym typeface="Trebuchet MS"/>
              </a:rPr>
              <a:t>if you are </a:t>
            </a:r>
            <a:br>
              <a:rPr lang="en-US" sz="2800" dirty="0">
                <a:latin typeface="Calibri" panose="020F0502020204030204" pitchFamily="34" charset="0"/>
                <a:ea typeface="Trebuchet MS"/>
                <a:cs typeface="Calibri" panose="020F0502020204030204" pitchFamily="34" charset="0"/>
                <a:sym typeface="Trebuchet MS"/>
              </a:rPr>
            </a:br>
            <a:r>
              <a:rPr lang="en-US" sz="2800" dirty="0">
                <a:latin typeface="Calibri" panose="020F0502020204030204" pitchFamily="34" charset="0"/>
                <a:ea typeface="Trebuchet MS"/>
                <a:cs typeface="Calibri" panose="020F0502020204030204" pitchFamily="34" charset="0"/>
                <a:sym typeface="Trebuchet MS"/>
              </a:rPr>
              <a:t>struggling in a class:</a:t>
            </a:r>
            <a:endParaRPr lang="en-US" sz="2800" dirty="0">
              <a:latin typeface="Calibri" panose="020F0502020204030204" pitchFamily="34" charset="0"/>
              <a:cs typeface="Calibri" panose="020F0502020204030204" pitchFamily="34" charset="0"/>
            </a:endParaRPr>
          </a:p>
        </p:txBody>
      </p:sp>
      <p:cxnSp>
        <p:nvCxnSpPr>
          <p:cNvPr id="351" name="Google Shape;351;p23"/>
          <p:cNvCxnSpPr/>
          <p:nvPr/>
        </p:nvCxnSpPr>
        <p:spPr>
          <a:xfrm>
            <a:off x="4666923" y="1668780"/>
            <a:ext cx="0" cy="3520440"/>
          </a:xfrm>
          <a:prstGeom prst="straightConnector1">
            <a:avLst/>
          </a:prstGeom>
          <a:noFill/>
          <a:ln w="19050" cap="flat" cmpd="sng">
            <a:solidFill>
              <a:schemeClr val="accent1"/>
            </a:solidFill>
            <a:prstDash val="solid"/>
            <a:round/>
            <a:headEnd type="none" w="sm" len="sm"/>
            <a:tailEnd type="none" w="sm" len="sm"/>
          </a:ln>
        </p:spPr>
      </p:cxnSp>
      <p:sp>
        <p:nvSpPr>
          <p:cNvPr id="352" name="Google Shape;352;p23"/>
          <p:cNvSpPr txBox="1">
            <a:spLocks noGrp="1"/>
          </p:cNvSpPr>
          <p:nvPr>
            <p:ph type="body" idx="1"/>
          </p:nvPr>
        </p:nvSpPr>
        <p:spPr>
          <a:xfrm>
            <a:off x="4988658" y="557993"/>
            <a:ext cx="6517543" cy="59444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1800"/>
              <a:buNone/>
            </a:pPr>
            <a:r>
              <a:rPr lang="en-US" sz="2800" b="1" dirty="0">
                <a:latin typeface="Calibri" panose="020F0502020204030204" pitchFamily="34" charset="0"/>
                <a:ea typeface="Trebuchet MS"/>
                <a:cs typeface="Calibri" panose="020F0502020204030204" pitchFamily="34" charset="0"/>
                <a:sym typeface="Trebuchet MS"/>
              </a:rPr>
              <a:t>#1</a:t>
            </a:r>
            <a:r>
              <a:rPr lang="en-US" b="1" dirty="0">
                <a:latin typeface="Calibri" panose="020F0502020204030204" pitchFamily="34" charset="0"/>
                <a:ea typeface="Trebuchet MS"/>
                <a:cs typeface="Calibri" panose="020F0502020204030204" pitchFamily="34" charset="0"/>
                <a:sym typeface="Trebuchet MS"/>
              </a:rPr>
              <a:t>. </a:t>
            </a:r>
            <a:r>
              <a:rPr lang="en-US" dirty="0">
                <a:latin typeface="Calibri" panose="020F0502020204030204" pitchFamily="34" charset="0"/>
                <a:ea typeface="Trebuchet MS"/>
                <a:cs typeface="Calibri" panose="020F0502020204030204" pitchFamily="34" charset="0"/>
                <a:sym typeface="Trebuchet MS"/>
              </a:rPr>
              <a:t>Talk with your professor about the challenges you are facing. </a:t>
            </a:r>
            <a:r>
              <a:rPr lang="en-US" dirty="0">
                <a:solidFill>
                  <a:srgbClr val="FFFF00"/>
                </a:solidFill>
                <a:latin typeface="Calibri" panose="020F0502020204030204" pitchFamily="34" charset="0"/>
                <a:ea typeface="Trebuchet MS"/>
                <a:cs typeface="Calibri" panose="020F0502020204030204" pitchFamily="34" charset="0"/>
                <a:sym typeface="Trebuchet MS"/>
              </a:rPr>
              <a:t>Their contact information will be on the syllabus </a:t>
            </a:r>
            <a:r>
              <a:rPr lang="en-US" dirty="0">
                <a:latin typeface="Calibri" panose="020F0502020204030204" pitchFamily="34" charset="0"/>
                <a:ea typeface="Trebuchet MS"/>
                <a:cs typeface="Calibri" panose="020F0502020204030204" pitchFamily="34" charset="0"/>
                <a:sym typeface="Trebuchet MS"/>
              </a:rPr>
              <a:t>for email, phone number, and “office hours.”</a:t>
            </a:r>
            <a:endParaRPr lang="en-US" dirty="0">
              <a:latin typeface="Calibri" panose="020F0502020204030204" pitchFamily="34" charset="0"/>
              <a:ea typeface="Trebuchet MS"/>
              <a:cs typeface="Calibri" panose="020F0502020204030204" pitchFamily="34" charset="0"/>
            </a:endParaRPr>
          </a:p>
          <a:p>
            <a:pPr marL="0" lvl="0" indent="0" algn="l" rtl="0">
              <a:lnSpc>
                <a:spcPct val="90000"/>
              </a:lnSpc>
              <a:spcBef>
                <a:spcPts val="1000"/>
              </a:spcBef>
              <a:spcAft>
                <a:spcPts val="0"/>
              </a:spcAft>
              <a:buSzPts val="1800"/>
              <a:buNone/>
            </a:pPr>
            <a:r>
              <a:rPr lang="en-US" sz="2800" b="1" dirty="0">
                <a:latin typeface="Calibri" panose="020F0502020204030204" pitchFamily="34" charset="0"/>
                <a:ea typeface="Trebuchet MS"/>
                <a:cs typeface="Calibri" panose="020F0502020204030204" pitchFamily="34" charset="0"/>
                <a:sym typeface="Trebuchet MS"/>
              </a:rPr>
              <a:t>#2. </a:t>
            </a:r>
            <a:r>
              <a:rPr lang="en-US" dirty="0">
                <a:latin typeface="Calibri" panose="020F0502020204030204" pitchFamily="34" charset="0"/>
                <a:ea typeface="Trebuchet MS"/>
                <a:cs typeface="Calibri" panose="020F0502020204030204" pitchFamily="34" charset="0"/>
                <a:sym typeface="Trebuchet MS"/>
              </a:rPr>
              <a:t>Talk with your </a:t>
            </a:r>
            <a:r>
              <a:rPr lang="en-US" dirty="0">
                <a:solidFill>
                  <a:srgbClr val="FFFF00"/>
                </a:solidFill>
                <a:latin typeface="Calibri" panose="020F0502020204030204" pitchFamily="34" charset="0"/>
                <a:ea typeface="Trebuchet MS"/>
                <a:cs typeface="Calibri" panose="020F0502020204030204" pitchFamily="34" charset="0"/>
                <a:sym typeface="Trebuchet MS"/>
              </a:rPr>
              <a:t>High School Counselor </a:t>
            </a:r>
            <a:r>
              <a:rPr lang="en-US" dirty="0">
                <a:latin typeface="Calibri" panose="020F0502020204030204" pitchFamily="34" charset="0"/>
                <a:ea typeface="Trebuchet MS"/>
                <a:cs typeface="Calibri" panose="020F0502020204030204" pitchFamily="34" charset="0"/>
                <a:sym typeface="Trebuchet MS"/>
              </a:rPr>
              <a:t>about other course options if you plan to drop your dual credit course.</a:t>
            </a:r>
            <a:endParaRPr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1800"/>
              <a:buNone/>
            </a:pPr>
            <a:r>
              <a:rPr lang="en-US" sz="2800" b="1" dirty="0">
                <a:latin typeface="Calibri" panose="020F0502020204030204" pitchFamily="34" charset="0"/>
                <a:ea typeface="Trebuchet MS"/>
                <a:cs typeface="Calibri" panose="020F0502020204030204" pitchFamily="34" charset="0"/>
                <a:sym typeface="Trebuchet MS"/>
              </a:rPr>
              <a:t>#3</a:t>
            </a:r>
            <a:r>
              <a:rPr lang="en-US" dirty="0">
                <a:latin typeface="Calibri" panose="020F0502020204030204" pitchFamily="34" charset="0"/>
                <a:ea typeface="Trebuchet MS"/>
                <a:cs typeface="Calibri" panose="020F0502020204030204" pitchFamily="34" charset="0"/>
                <a:sym typeface="Trebuchet MS"/>
              </a:rPr>
              <a:t>. Consider dropping the course.</a:t>
            </a:r>
            <a:endParaRPr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1800"/>
              <a:buNone/>
            </a:pPr>
            <a:r>
              <a:rPr lang="en-US" dirty="0">
                <a:latin typeface="Calibri" panose="020F0502020204030204" pitchFamily="34" charset="0"/>
                <a:ea typeface="Trebuchet MS"/>
                <a:cs typeface="Calibri" panose="020F0502020204030204" pitchFamily="34" charset="0"/>
                <a:sym typeface="Trebuchet MS"/>
              </a:rPr>
              <a:t>	Once the course begins </a:t>
            </a:r>
            <a:r>
              <a:rPr lang="en-US" dirty="0">
                <a:solidFill>
                  <a:srgbClr val="FFFF00"/>
                </a:solidFill>
                <a:latin typeface="Calibri" panose="020F0502020204030204" pitchFamily="34" charset="0"/>
                <a:ea typeface="Trebuchet MS"/>
                <a:cs typeface="Calibri" panose="020F0502020204030204" pitchFamily="34" charset="0"/>
                <a:sym typeface="Trebuchet MS"/>
              </a:rPr>
              <a:t>(Aug. 22) </a:t>
            </a:r>
            <a:r>
              <a:rPr lang="en-US" dirty="0">
                <a:latin typeface="Calibri" panose="020F0502020204030204" pitchFamily="34" charset="0"/>
                <a:ea typeface="Trebuchet MS"/>
                <a:cs typeface="Calibri" panose="020F0502020204030204" pitchFamily="34" charset="0"/>
                <a:sym typeface="Trebuchet MS"/>
              </a:rPr>
              <a:t>students have until </a:t>
            </a:r>
            <a:r>
              <a:rPr lang="en-US" dirty="0">
                <a:solidFill>
                  <a:srgbClr val="FFFF00"/>
                </a:solidFill>
                <a:latin typeface="Calibri" panose="020F0502020204030204" pitchFamily="34" charset="0"/>
                <a:ea typeface="Trebuchet MS"/>
                <a:cs typeface="Calibri" panose="020F0502020204030204" pitchFamily="34" charset="0"/>
                <a:sym typeface="Trebuchet MS"/>
              </a:rPr>
              <a:t>Sept. 6 </a:t>
            </a:r>
            <a:r>
              <a:rPr lang="en-US" dirty="0">
                <a:latin typeface="Calibri" panose="020F0502020204030204" pitchFamily="34" charset="0"/>
                <a:ea typeface="Trebuchet MS"/>
                <a:cs typeface="Calibri" panose="020F0502020204030204" pitchFamily="34" charset="0"/>
                <a:sym typeface="Trebuchet MS"/>
              </a:rPr>
              <a:t>to drop a 16 week course, and it will not reflect on their college transcript. After </a:t>
            </a:r>
            <a:r>
              <a:rPr lang="en-US" dirty="0">
                <a:solidFill>
                  <a:schemeClr val="bg1"/>
                </a:solidFill>
                <a:latin typeface="Calibri" panose="020F0502020204030204" pitchFamily="34" charset="0"/>
                <a:ea typeface="Trebuchet MS"/>
                <a:cs typeface="Calibri" panose="020F0502020204030204" pitchFamily="34" charset="0"/>
                <a:sym typeface="Trebuchet MS"/>
              </a:rPr>
              <a:t>Sept. 6 </a:t>
            </a:r>
            <a:r>
              <a:rPr lang="en-US" dirty="0">
                <a:latin typeface="Calibri" panose="020F0502020204030204" pitchFamily="34" charset="0"/>
                <a:ea typeface="Trebuchet MS"/>
                <a:cs typeface="Calibri" panose="020F0502020204030204" pitchFamily="34" charset="0"/>
                <a:sym typeface="Trebuchet MS"/>
              </a:rPr>
              <a:t>the student will receive a </a:t>
            </a:r>
            <a:r>
              <a:rPr lang="en-US" b="1" dirty="0">
                <a:solidFill>
                  <a:schemeClr val="bg1"/>
                </a:solidFill>
                <a:latin typeface="Calibri" panose="020F0502020204030204" pitchFamily="34" charset="0"/>
                <a:ea typeface="Trebuchet MS"/>
                <a:cs typeface="Calibri" panose="020F0502020204030204" pitchFamily="34" charset="0"/>
                <a:sym typeface="Trebuchet MS"/>
              </a:rPr>
              <a:t>"W" </a:t>
            </a:r>
            <a:r>
              <a:rPr lang="en-US" dirty="0">
                <a:latin typeface="Calibri" panose="020F0502020204030204" pitchFamily="34" charset="0"/>
                <a:ea typeface="Trebuchet MS"/>
                <a:cs typeface="Calibri" panose="020F0502020204030204" pitchFamily="34" charset="0"/>
                <a:sym typeface="Trebuchet MS"/>
              </a:rPr>
              <a:t>on their college transcript. A refund for the course ranges from 70% to 0% and is based on the day the student drops/withdraws from the course. Please talk with your Collin Counselor at your high school for specifics. Last day to withdraw is </a:t>
            </a:r>
            <a:r>
              <a:rPr lang="en-US" dirty="0">
                <a:solidFill>
                  <a:srgbClr val="FFFF00"/>
                </a:solidFill>
                <a:latin typeface="Calibri" panose="020F0502020204030204" pitchFamily="34" charset="0"/>
                <a:ea typeface="Trebuchet MS"/>
                <a:cs typeface="Calibri" panose="020F0502020204030204" pitchFamily="34" charset="0"/>
                <a:sym typeface="Trebuchet MS"/>
              </a:rPr>
              <a:t>Oct. 28</a:t>
            </a:r>
            <a:r>
              <a:rPr lang="en-US" dirty="0">
                <a:solidFill>
                  <a:schemeClr val="bg1"/>
                </a:solidFill>
                <a:latin typeface="Calibri" panose="020F0502020204030204" pitchFamily="34" charset="0"/>
                <a:ea typeface="Trebuchet MS"/>
                <a:cs typeface="Calibri" panose="020F0502020204030204" pitchFamily="34" charset="0"/>
                <a:sym typeface="Trebuchet MS"/>
              </a:rPr>
              <a:t>.</a:t>
            </a:r>
            <a:r>
              <a:rPr lang="en-US" dirty="0">
                <a:solidFill>
                  <a:srgbClr val="FFFF00"/>
                </a:solidFill>
                <a:latin typeface="Calibri" panose="020F0502020204030204" pitchFamily="34" charset="0"/>
                <a:ea typeface="Trebuchet MS"/>
                <a:cs typeface="Calibri" panose="020F0502020204030204" pitchFamily="34" charset="0"/>
                <a:sym typeface="Trebuchet MS"/>
              </a:rPr>
              <a:t> </a:t>
            </a:r>
            <a:r>
              <a:rPr lang="en-US" dirty="0">
                <a:solidFill>
                  <a:schemeClr val="bg1"/>
                </a:solidFill>
                <a:latin typeface="Calibri" panose="020F0502020204030204" pitchFamily="34" charset="0"/>
                <a:ea typeface="Trebuchet MS"/>
                <a:cs typeface="Calibri" panose="020F0502020204030204" pitchFamily="34" charset="0"/>
                <a:sym typeface="Trebuchet MS"/>
              </a:rPr>
              <a:t>After Oct. 28,</a:t>
            </a:r>
            <a:r>
              <a:rPr lang="en-US" dirty="0">
                <a:solidFill>
                  <a:srgbClr val="FF0000"/>
                </a:solidFill>
                <a:latin typeface="Calibri" panose="020F0502020204030204" pitchFamily="34" charset="0"/>
                <a:ea typeface="Trebuchet MS"/>
                <a:cs typeface="Calibri" panose="020F0502020204030204" pitchFamily="34" charset="0"/>
                <a:sym typeface="Trebuchet MS"/>
              </a:rPr>
              <a:t> </a:t>
            </a:r>
            <a:r>
              <a:rPr lang="en-US" dirty="0">
                <a:latin typeface="Calibri" panose="020F0502020204030204" pitchFamily="34" charset="0"/>
                <a:ea typeface="Trebuchet MS"/>
                <a:cs typeface="Calibri" panose="020F0502020204030204" pitchFamily="34" charset="0"/>
                <a:sym typeface="Trebuchet MS"/>
              </a:rPr>
              <a:t>whatever grade you are receiving in the course stands and will be reflected on your transcript. </a:t>
            </a:r>
          </a:p>
          <a:p>
            <a:pPr marL="0" lvl="0" indent="0" algn="l" rtl="0">
              <a:lnSpc>
                <a:spcPct val="90000"/>
              </a:lnSpc>
              <a:spcBef>
                <a:spcPts val="1000"/>
              </a:spcBef>
              <a:spcAft>
                <a:spcPts val="0"/>
              </a:spcAft>
              <a:buSzPts val="1800"/>
              <a:buNone/>
            </a:pPr>
            <a:r>
              <a:rPr lang="en-US" dirty="0">
                <a:latin typeface="Calibri" panose="020F0502020204030204" pitchFamily="34" charset="0"/>
                <a:cs typeface="Calibri" panose="020F0502020204030204" pitchFamily="34" charset="0"/>
                <a:sym typeface="Trebuchet MS"/>
              </a:rPr>
              <a:t>*If you are enrolled in a course that is less than 16 weeks long, please speak with your Professor or Collin College Counselor for drop/withdraw deadlines.</a:t>
            </a:r>
            <a:endParaRPr dirty="0">
              <a:latin typeface="Calibri" panose="020F0502020204030204" pitchFamily="34" charset="0"/>
              <a:cs typeface="Calibri" panose="020F0502020204030204" pitchFamily="34" charset="0"/>
            </a:endParaRPr>
          </a:p>
          <a:p>
            <a:pPr marL="285750" lvl="0" indent="-171450" algn="l" rtl="0">
              <a:lnSpc>
                <a:spcPct val="90000"/>
              </a:lnSpc>
              <a:spcBef>
                <a:spcPts val="1000"/>
              </a:spcBef>
              <a:spcAft>
                <a:spcPts val="0"/>
              </a:spcAft>
              <a:buSzPts val="1800"/>
              <a:buNone/>
            </a:pPr>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2403-8CDA-4BA7-8C99-466388B1D0AB}"/>
              </a:ext>
            </a:extLst>
          </p:cNvPr>
          <p:cNvSpPr>
            <a:spLocks noGrp="1"/>
          </p:cNvSpPr>
          <p:nvPr>
            <p:ph type="title"/>
          </p:nvPr>
        </p:nvSpPr>
        <p:spPr>
          <a:xfrm>
            <a:off x="1030287" y="316089"/>
            <a:ext cx="10131425" cy="1456267"/>
          </a:xfrm>
        </p:spPr>
        <p:txBody>
          <a:bodyPr>
            <a:normAutofit/>
          </a:bodyPr>
          <a:lstStyle/>
          <a:p>
            <a:pPr algn="ctr"/>
            <a:r>
              <a:rPr lang="en-US" sz="4400" dirty="0"/>
              <a:t>BEST PRACTICES</a:t>
            </a:r>
          </a:p>
        </p:txBody>
      </p:sp>
      <p:sp>
        <p:nvSpPr>
          <p:cNvPr id="3" name="TextBox 2">
            <a:extLst>
              <a:ext uri="{FF2B5EF4-FFF2-40B4-BE49-F238E27FC236}">
                <a16:creationId xmlns:a16="http://schemas.microsoft.com/office/drawing/2014/main" id="{CF88857E-DD35-4930-BA63-427BFBFF0110}"/>
              </a:ext>
            </a:extLst>
          </p:cNvPr>
          <p:cNvSpPr txBox="1"/>
          <p:nvPr/>
        </p:nvSpPr>
        <p:spPr>
          <a:xfrm>
            <a:off x="400754" y="1569156"/>
            <a:ext cx="11390489" cy="4555093"/>
          </a:xfrm>
          <a:prstGeom prst="rect">
            <a:avLst/>
          </a:prstGeom>
          <a:noFill/>
        </p:spPr>
        <p:txBody>
          <a:bodyPr wrap="square" rtlCol="0">
            <a:spAutoFit/>
          </a:bodyPr>
          <a:lstStyle/>
          <a:p>
            <a:pPr lvl="0">
              <a:buSzPts val="2000"/>
            </a:pPr>
            <a:r>
              <a:rPr lang="en-US" sz="2000" b="1" dirty="0">
                <a:solidFill>
                  <a:schemeClr val="bg1"/>
                </a:solidFill>
                <a:latin typeface="Trebuchet MS"/>
                <a:ea typeface="Trebuchet MS"/>
                <a:cs typeface="Trebuchet MS"/>
                <a:sym typeface="Trebuchet MS"/>
              </a:rPr>
              <a:t>Develop a Routine: </a:t>
            </a:r>
            <a:r>
              <a:rPr lang="en-US" sz="2000" dirty="0">
                <a:solidFill>
                  <a:schemeClr val="bg1"/>
                </a:solidFill>
                <a:latin typeface="Trebuchet MS"/>
                <a:ea typeface="Trebuchet MS"/>
                <a:cs typeface="Trebuchet MS"/>
                <a:sym typeface="Trebuchet MS"/>
              </a:rPr>
              <a:t>Get in the habit of logging in </a:t>
            </a:r>
            <a:r>
              <a:rPr lang="en-US" sz="2000" b="1" u="sng" dirty="0">
                <a:solidFill>
                  <a:srgbClr val="FFFF00"/>
                </a:solidFill>
                <a:latin typeface="Trebuchet MS"/>
                <a:ea typeface="Trebuchet MS"/>
                <a:cs typeface="Trebuchet MS"/>
                <a:sym typeface="Trebuchet MS"/>
              </a:rPr>
              <a:t>every day</a:t>
            </a:r>
            <a:r>
              <a:rPr lang="en-US" sz="2000" b="1" dirty="0">
                <a:solidFill>
                  <a:srgbClr val="FFFF00"/>
                </a:solidFill>
                <a:latin typeface="Trebuchet MS"/>
                <a:ea typeface="Trebuchet MS"/>
                <a:cs typeface="Trebuchet MS"/>
                <a:sym typeface="Trebuchet MS"/>
              </a:rPr>
              <a:t> </a:t>
            </a:r>
            <a:r>
              <a:rPr lang="en-US" sz="2000" dirty="0">
                <a:solidFill>
                  <a:schemeClr val="bg1"/>
                </a:solidFill>
                <a:latin typeface="Trebuchet MS"/>
                <a:ea typeface="Trebuchet MS"/>
                <a:cs typeface="Trebuchet MS"/>
                <a:sym typeface="Trebuchet MS"/>
              </a:rPr>
              <a:t>to review the week’s assignments, if your professor publishes on your Canvas or refer to their syllabus. </a:t>
            </a:r>
          </a:p>
          <a:p>
            <a:pPr lvl="0">
              <a:buSzPts val="2000"/>
            </a:pPr>
            <a:endParaRPr lang="en-US" sz="2000" dirty="0">
              <a:solidFill>
                <a:schemeClr val="bg1"/>
              </a:solidFill>
            </a:endParaRPr>
          </a:p>
          <a:p>
            <a:pPr lvl="0">
              <a:spcBef>
                <a:spcPts val="1000"/>
              </a:spcBef>
              <a:buSzPts val="2000"/>
            </a:pPr>
            <a:r>
              <a:rPr lang="en-US" sz="2000" b="1" dirty="0">
                <a:solidFill>
                  <a:schemeClr val="bg1"/>
                </a:solidFill>
                <a:latin typeface="Trebuchet MS"/>
                <a:ea typeface="Trebuchet MS"/>
                <a:cs typeface="Trebuchet MS"/>
                <a:sym typeface="Trebuchet MS"/>
              </a:rPr>
              <a:t>Get Organized: </a:t>
            </a:r>
            <a:r>
              <a:rPr lang="en-US" sz="2000" b="1" dirty="0">
                <a:solidFill>
                  <a:srgbClr val="FFFF00"/>
                </a:solidFill>
                <a:latin typeface="Trebuchet MS"/>
                <a:ea typeface="Trebuchet MS"/>
                <a:cs typeface="Trebuchet MS"/>
                <a:sym typeface="Trebuchet MS"/>
              </a:rPr>
              <a:t>Keep an assignment tracker </a:t>
            </a:r>
            <a:r>
              <a:rPr lang="en-US" sz="2000" dirty="0">
                <a:solidFill>
                  <a:schemeClr val="bg1"/>
                </a:solidFill>
                <a:latin typeface="Trebuchet MS"/>
                <a:ea typeface="Trebuchet MS"/>
                <a:cs typeface="Trebuchet MS"/>
                <a:sym typeface="Trebuchet MS"/>
              </a:rPr>
              <a:t>on your phone, computer, or planner. Check off assignments once they are submitted. Look at your assignments </a:t>
            </a:r>
            <a:r>
              <a:rPr lang="en-US" sz="2000" b="1" u="sng" dirty="0">
                <a:solidFill>
                  <a:srgbClr val="FFFF00"/>
                </a:solidFill>
                <a:latin typeface="Trebuchet MS"/>
                <a:ea typeface="Trebuchet MS"/>
                <a:cs typeface="Trebuchet MS"/>
                <a:sym typeface="Trebuchet MS"/>
              </a:rPr>
              <a:t>daily</a:t>
            </a:r>
            <a:r>
              <a:rPr lang="en-US" sz="2000" dirty="0">
                <a:solidFill>
                  <a:schemeClr val="bg1"/>
                </a:solidFill>
                <a:latin typeface="Trebuchet MS"/>
                <a:ea typeface="Trebuchet MS"/>
                <a:cs typeface="Trebuchet MS"/>
                <a:sym typeface="Trebuchet MS"/>
              </a:rPr>
              <a:t>.</a:t>
            </a:r>
          </a:p>
          <a:p>
            <a:pPr lvl="0">
              <a:spcBef>
                <a:spcPts val="1000"/>
              </a:spcBef>
              <a:buSzPts val="2000"/>
            </a:pPr>
            <a:endParaRPr lang="en-US" sz="2000" dirty="0">
              <a:solidFill>
                <a:schemeClr val="bg1"/>
              </a:solidFill>
            </a:endParaRPr>
          </a:p>
          <a:p>
            <a:pPr>
              <a:spcBef>
                <a:spcPts val="1000"/>
              </a:spcBef>
              <a:buSzPts val="2000"/>
            </a:pPr>
            <a:r>
              <a:rPr lang="en-US" sz="2000" b="1" dirty="0">
                <a:solidFill>
                  <a:schemeClr val="bg1"/>
                </a:solidFill>
                <a:latin typeface="Trebuchet MS"/>
                <a:ea typeface="Trebuchet MS"/>
                <a:cs typeface="Trebuchet MS"/>
                <a:sym typeface="Trebuchet MS"/>
              </a:rPr>
              <a:t>Stay on Track: </a:t>
            </a:r>
            <a:r>
              <a:rPr lang="en-US" sz="2000" b="1" u="sng" dirty="0">
                <a:solidFill>
                  <a:srgbClr val="FFFF00"/>
                </a:solidFill>
                <a:latin typeface="Trebuchet MS"/>
                <a:ea typeface="Trebuchet MS"/>
                <a:cs typeface="Trebuchet MS"/>
                <a:sym typeface="Trebuchet MS"/>
              </a:rPr>
              <a:t>Don’t wait until the last minute</a:t>
            </a:r>
            <a:r>
              <a:rPr lang="en-US" sz="2000" dirty="0">
                <a:solidFill>
                  <a:srgbClr val="FFFF00"/>
                </a:solidFill>
                <a:latin typeface="Trebuchet MS"/>
                <a:ea typeface="Trebuchet MS"/>
                <a:cs typeface="Trebuchet MS"/>
                <a:sym typeface="Trebuchet MS"/>
              </a:rPr>
              <a:t>. As a reminder, expect to study at least 3-4 hours per week PER CLASS.</a:t>
            </a:r>
            <a:endParaRPr lang="en-US" sz="2000" dirty="0">
              <a:solidFill>
                <a:schemeClr val="bg1"/>
              </a:solidFill>
            </a:endParaRPr>
          </a:p>
          <a:p>
            <a:pPr lvl="0">
              <a:spcBef>
                <a:spcPts val="1000"/>
              </a:spcBef>
              <a:buSzPts val="2000"/>
            </a:pPr>
            <a:r>
              <a:rPr lang="en-US" sz="2000" b="1" dirty="0">
                <a:solidFill>
                  <a:schemeClr val="bg1"/>
                </a:solidFill>
                <a:latin typeface="Trebuchet MS"/>
                <a:ea typeface="Trebuchet MS"/>
                <a:cs typeface="Trebuchet MS"/>
                <a:sym typeface="Trebuchet MS"/>
              </a:rPr>
              <a:t>Ask for Clarification: </a:t>
            </a:r>
            <a:r>
              <a:rPr lang="en-US" sz="2000" dirty="0">
                <a:solidFill>
                  <a:schemeClr val="bg1"/>
                </a:solidFill>
                <a:latin typeface="Trebuchet MS"/>
                <a:ea typeface="Trebuchet MS"/>
                <a:cs typeface="Trebuchet MS"/>
                <a:sym typeface="Trebuchet MS"/>
              </a:rPr>
              <a:t>Reach out to familiar classmates about assignments. </a:t>
            </a:r>
          </a:p>
          <a:p>
            <a:pPr lvl="0">
              <a:spcBef>
                <a:spcPts val="1000"/>
              </a:spcBef>
              <a:buSzPts val="2000"/>
            </a:pPr>
            <a:endParaRPr lang="en-US" sz="2000" dirty="0">
              <a:solidFill>
                <a:schemeClr val="bg1"/>
              </a:solidFill>
            </a:endParaRPr>
          </a:p>
          <a:p>
            <a:pPr lvl="0">
              <a:spcBef>
                <a:spcPts val="1000"/>
              </a:spcBef>
              <a:buSzPts val="2000"/>
            </a:pPr>
            <a:r>
              <a:rPr lang="en-US" sz="2000" b="1" dirty="0">
                <a:solidFill>
                  <a:schemeClr val="bg1"/>
                </a:solidFill>
                <a:latin typeface="Trebuchet MS"/>
                <a:ea typeface="Trebuchet MS"/>
                <a:cs typeface="Trebuchet MS"/>
                <a:sym typeface="Trebuchet MS"/>
              </a:rPr>
              <a:t>Get Every Possible Point: </a:t>
            </a:r>
            <a:r>
              <a:rPr lang="en-US" sz="2000" dirty="0">
                <a:solidFill>
                  <a:schemeClr val="bg1"/>
                </a:solidFill>
                <a:latin typeface="Trebuchet MS"/>
                <a:ea typeface="Trebuchet MS"/>
                <a:cs typeface="Trebuchet MS"/>
                <a:sym typeface="Trebuchet MS"/>
              </a:rPr>
              <a:t>Don’t take points off the board with incomplete work or by missing deadlines.</a:t>
            </a:r>
            <a:endParaRPr lang="en-US" sz="2000" dirty="0">
              <a:solidFill>
                <a:schemeClr val="bg1"/>
              </a:solidFill>
            </a:endParaRPr>
          </a:p>
        </p:txBody>
      </p:sp>
    </p:spTree>
    <p:extLst>
      <p:ext uri="{BB962C8B-B14F-4D97-AF65-F5344CB8AC3E}">
        <p14:creationId xmlns:p14="http://schemas.microsoft.com/office/powerpoint/2010/main" val="2957544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6"/>
          <p:cNvSpPr txBox="1">
            <a:spLocks noGrp="1"/>
          </p:cNvSpPr>
          <p:nvPr>
            <p:ph type="title"/>
          </p:nvPr>
        </p:nvSpPr>
        <p:spPr>
          <a:xfrm>
            <a:off x="180622" y="369518"/>
            <a:ext cx="11717867" cy="14562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alibri"/>
              <a:buNone/>
            </a:pPr>
            <a:r>
              <a:rPr lang="en-US" sz="4400" b="1" dirty="0">
                <a:latin typeface="Trebuchet MS" panose="020B0603020202020204" pitchFamily="34" charset="0"/>
              </a:rPr>
              <a:t>COLLEGE AND CAREER COUNSELOR </a:t>
            </a:r>
            <a:endParaRPr sz="4400" b="1" dirty="0">
              <a:latin typeface="Trebuchet MS" panose="020B0603020202020204" pitchFamily="34" charset="0"/>
            </a:endParaRPr>
          </a:p>
          <a:p>
            <a:pPr marL="0" lvl="0" indent="0" algn="ctr" rtl="0">
              <a:spcBef>
                <a:spcPts val="0"/>
              </a:spcBef>
              <a:spcAft>
                <a:spcPts val="0"/>
              </a:spcAft>
              <a:buClr>
                <a:schemeClr val="lt1"/>
              </a:buClr>
              <a:buSzPts val="3600"/>
              <a:buFont typeface="Calibri"/>
              <a:buNone/>
            </a:pPr>
            <a:r>
              <a:rPr lang="en-US" b="1" dirty="0" smtClean="0">
                <a:latin typeface="Trebuchet MS" panose="020B0603020202020204" pitchFamily="34" charset="0"/>
              </a:rPr>
              <a:t>Dr. Jessica A. Robinson</a:t>
            </a:r>
            <a:endParaRPr b="1" dirty="0">
              <a:latin typeface="Trebuchet MS" panose="020B0603020202020204" pitchFamily="34" charset="0"/>
            </a:endParaRPr>
          </a:p>
        </p:txBody>
      </p:sp>
      <p:sp>
        <p:nvSpPr>
          <p:cNvPr id="377" name="Google Shape;377;p26"/>
          <p:cNvSpPr txBox="1">
            <a:spLocks noGrp="1"/>
          </p:cNvSpPr>
          <p:nvPr>
            <p:ph type="body" idx="1"/>
          </p:nvPr>
        </p:nvSpPr>
        <p:spPr>
          <a:xfrm>
            <a:off x="881461" y="2266245"/>
            <a:ext cx="5214539" cy="3649134"/>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000"/>
              <a:buChar char="•"/>
            </a:pPr>
            <a:r>
              <a:rPr lang="en-US" sz="2800" dirty="0"/>
              <a:t>I am your Collin College and Career Counselor </a:t>
            </a:r>
            <a:endParaRPr sz="2800" dirty="0"/>
          </a:p>
          <a:p>
            <a:pPr marL="285750" lvl="0" indent="-285750" algn="l" rtl="0">
              <a:spcBef>
                <a:spcPts val="1000"/>
              </a:spcBef>
              <a:spcAft>
                <a:spcPts val="0"/>
              </a:spcAft>
              <a:buClr>
                <a:srgbClr val="FFFFFF"/>
              </a:buClr>
              <a:buSzPts val="2000"/>
              <a:buChar char="•"/>
            </a:pPr>
            <a:r>
              <a:rPr lang="en-US" sz="2800" dirty="0"/>
              <a:t>Located at </a:t>
            </a:r>
            <a:r>
              <a:rPr lang="en-US" sz="2800" dirty="0" smtClean="0"/>
              <a:t>Hebron High School</a:t>
            </a:r>
            <a:endParaRPr lang="en-US" sz="2800" dirty="0"/>
          </a:p>
          <a:p>
            <a:pPr marL="285750" lvl="0" indent="-285750" algn="l" rtl="0">
              <a:spcBef>
                <a:spcPts val="1000"/>
              </a:spcBef>
              <a:spcAft>
                <a:spcPts val="0"/>
              </a:spcAft>
              <a:buClr>
                <a:srgbClr val="FFFFFF"/>
              </a:buClr>
              <a:buSzPts val="2000"/>
              <a:buChar char="•"/>
            </a:pPr>
            <a:r>
              <a:rPr lang="en-US" sz="2800" dirty="0" smtClean="0"/>
              <a:t>Counseling Center</a:t>
            </a:r>
            <a:endParaRPr lang="en-US" sz="2800" dirty="0"/>
          </a:p>
          <a:p>
            <a:pPr marL="285750" lvl="0" indent="-285750">
              <a:spcBef>
                <a:spcPts val="1000"/>
              </a:spcBef>
              <a:buClr>
                <a:srgbClr val="FFFFFF"/>
              </a:buClr>
              <a:buSzPts val="2000"/>
            </a:pPr>
            <a:r>
              <a:rPr lang="en-US" sz="2800" dirty="0"/>
              <a:t>(972) </a:t>
            </a:r>
            <a:r>
              <a:rPr lang="en-US" sz="2800" dirty="0" smtClean="0"/>
              <a:t>553-1105</a:t>
            </a:r>
          </a:p>
          <a:p>
            <a:pPr marL="285750" lvl="0" indent="-285750">
              <a:spcBef>
                <a:spcPts val="1000"/>
              </a:spcBef>
              <a:buClr>
                <a:srgbClr val="FFFFFF"/>
              </a:buClr>
              <a:buSzPts val="2000"/>
            </a:pPr>
            <a:r>
              <a:rPr lang="en-US" sz="2800" dirty="0" smtClean="0">
                <a:hlinkClick r:id="rId3"/>
              </a:rPr>
              <a:t>JARobinson@Collin.edu</a:t>
            </a:r>
            <a:r>
              <a:rPr lang="en-US" sz="2800" dirty="0" smtClean="0"/>
              <a:t> </a:t>
            </a:r>
            <a:endParaRPr lang="en-US" sz="2800" dirty="0"/>
          </a:p>
        </p:txBody>
      </p:sp>
      <p:sp>
        <p:nvSpPr>
          <p:cNvPr id="3" name="TextBox 2">
            <a:extLst>
              <a:ext uri="{FF2B5EF4-FFF2-40B4-BE49-F238E27FC236}">
                <a16:creationId xmlns:a16="http://schemas.microsoft.com/office/drawing/2014/main" id="{DB26EDE8-E5E8-48F5-A662-AB684110AEC1}"/>
              </a:ext>
            </a:extLst>
          </p:cNvPr>
          <p:cNvSpPr txBox="1"/>
          <p:nvPr/>
        </p:nvSpPr>
        <p:spPr>
          <a:xfrm>
            <a:off x="14233237" y="6151371"/>
            <a:ext cx="2980266" cy="3416320"/>
          </a:xfrm>
          <a:prstGeom prst="rect">
            <a:avLst/>
          </a:prstGeom>
          <a:noFill/>
        </p:spPr>
        <p:txBody>
          <a:bodyPr wrap="square" rtlCol="0">
            <a:spAutoFit/>
          </a:bodyPr>
          <a:lstStyle/>
          <a:p>
            <a:pPr algn="ctr"/>
            <a:r>
              <a:rPr lang="en-US" sz="5400" dirty="0">
                <a:solidFill>
                  <a:schemeClr val="bg1"/>
                </a:solidFill>
              </a:rPr>
              <a:t>Insert your photo here</a:t>
            </a:r>
          </a:p>
        </p:txBody>
      </p:sp>
      <p:pic>
        <p:nvPicPr>
          <p:cNvPr id="1026" name="Picture 2" descr="Dr. Jessica Robin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412" y="1825785"/>
            <a:ext cx="3619500" cy="4667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6"/>
          <p:cNvSpPr txBox="1">
            <a:spLocks noGrp="1"/>
          </p:cNvSpPr>
          <p:nvPr>
            <p:ph type="title"/>
          </p:nvPr>
        </p:nvSpPr>
        <p:spPr>
          <a:xfrm>
            <a:off x="180622" y="369518"/>
            <a:ext cx="11717867" cy="14562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alibri"/>
              <a:buNone/>
            </a:pPr>
            <a:r>
              <a:rPr lang="en-US" sz="4400" b="1" dirty="0">
                <a:latin typeface="Trebuchet MS" panose="020B0603020202020204" pitchFamily="34" charset="0"/>
              </a:rPr>
              <a:t>IMPORTANT DATES</a:t>
            </a:r>
            <a:endParaRPr sz="4400" b="1" dirty="0">
              <a:latin typeface="Trebuchet MS" panose="020B0603020202020204" pitchFamily="34" charset="0"/>
            </a:endParaRPr>
          </a:p>
        </p:txBody>
      </p:sp>
      <p:sp>
        <p:nvSpPr>
          <p:cNvPr id="377" name="Google Shape;377;p26"/>
          <p:cNvSpPr txBox="1">
            <a:spLocks noGrp="1"/>
          </p:cNvSpPr>
          <p:nvPr>
            <p:ph type="body" idx="1"/>
          </p:nvPr>
        </p:nvSpPr>
        <p:spPr>
          <a:xfrm>
            <a:off x="180623" y="1724377"/>
            <a:ext cx="11717866" cy="403295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r>
              <a:rPr lang="en-US" sz="4000" dirty="0">
                <a:solidFill>
                  <a:srgbClr val="6666FF"/>
                </a:solidFill>
              </a:rPr>
              <a:t>Fall Classes Begin: </a:t>
            </a:r>
            <a:r>
              <a:rPr lang="en-US" sz="4000" dirty="0">
                <a:solidFill>
                  <a:schemeClr val="bg1"/>
                </a:solidFill>
              </a:rPr>
              <a:t>Aug. 22</a:t>
            </a:r>
          </a:p>
          <a:p>
            <a:pPr marL="0" lvl="0" indent="0" algn="ctr" rtl="0">
              <a:spcBef>
                <a:spcPts val="0"/>
              </a:spcBef>
              <a:spcAft>
                <a:spcPts val="0"/>
              </a:spcAft>
              <a:buSzPts val="2000"/>
              <a:buNone/>
            </a:pPr>
            <a:r>
              <a:rPr lang="en-US" sz="4000" dirty="0">
                <a:solidFill>
                  <a:srgbClr val="CC99FF"/>
                </a:solidFill>
              </a:rPr>
              <a:t>Labor Day (Collin Campuses are Closed): </a:t>
            </a:r>
            <a:r>
              <a:rPr lang="en-US" sz="4000" dirty="0"/>
              <a:t>Sept. 5</a:t>
            </a:r>
          </a:p>
          <a:p>
            <a:pPr marL="0" lvl="0" indent="0" algn="ctr" rtl="0">
              <a:spcBef>
                <a:spcPts val="0"/>
              </a:spcBef>
              <a:spcAft>
                <a:spcPts val="0"/>
              </a:spcAft>
              <a:buSzPts val="2000"/>
              <a:buNone/>
            </a:pPr>
            <a:r>
              <a:rPr lang="en-US" sz="4000" dirty="0">
                <a:solidFill>
                  <a:srgbClr val="CCCCFF"/>
                </a:solidFill>
              </a:rPr>
              <a:t>Census Date: </a:t>
            </a:r>
            <a:r>
              <a:rPr lang="en-US" sz="4000" dirty="0"/>
              <a:t>Sept. 6 </a:t>
            </a:r>
          </a:p>
          <a:p>
            <a:pPr marL="0" lvl="0" indent="0" algn="ctr" rtl="0">
              <a:spcBef>
                <a:spcPts val="0"/>
              </a:spcBef>
              <a:spcAft>
                <a:spcPts val="0"/>
              </a:spcAft>
              <a:buSzPts val="2000"/>
              <a:buNone/>
            </a:pPr>
            <a:r>
              <a:rPr lang="en-US" sz="4000" dirty="0">
                <a:solidFill>
                  <a:srgbClr val="99CCFF"/>
                </a:solidFill>
              </a:rPr>
              <a:t>Withdraw Deadline: </a:t>
            </a:r>
            <a:r>
              <a:rPr lang="en-US" sz="4000" dirty="0"/>
              <a:t>Oct. 28</a:t>
            </a:r>
          </a:p>
          <a:p>
            <a:pPr marL="0" lvl="0" indent="0" algn="ctr" rtl="0">
              <a:spcBef>
                <a:spcPts val="0"/>
              </a:spcBef>
              <a:spcAft>
                <a:spcPts val="0"/>
              </a:spcAft>
              <a:buSzPts val="2000"/>
              <a:buNone/>
            </a:pPr>
            <a:r>
              <a:rPr lang="en-US" sz="4000" dirty="0">
                <a:solidFill>
                  <a:srgbClr val="33CCFF"/>
                </a:solidFill>
              </a:rPr>
              <a:t>Thanksgiving Break: </a:t>
            </a:r>
            <a:r>
              <a:rPr lang="en-US" sz="4000" dirty="0"/>
              <a:t>Nov. 23-27</a:t>
            </a:r>
          </a:p>
          <a:p>
            <a:pPr marL="0" lvl="0" indent="0" algn="ctr" rtl="0">
              <a:spcBef>
                <a:spcPts val="0"/>
              </a:spcBef>
              <a:spcAft>
                <a:spcPts val="0"/>
              </a:spcAft>
              <a:buSzPts val="2000"/>
              <a:buNone/>
            </a:pPr>
            <a:r>
              <a:rPr lang="en-US" sz="4000" dirty="0">
                <a:solidFill>
                  <a:srgbClr val="0070C0"/>
                </a:solidFill>
              </a:rPr>
              <a:t>Final Exam Week: </a:t>
            </a:r>
            <a:r>
              <a:rPr lang="en-US" sz="4000" dirty="0"/>
              <a:t>Dec. 5-11 </a:t>
            </a:r>
          </a:p>
        </p:txBody>
      </p:sp>
    </p:spTree>
    <p:extLst>
      <p:ext uri="{BB962C8B-B14F-4D97-AF65-F5344CB8AC3E}">
        <p14:creationId xmlns:p14="http://schemas.microsoft.com/office/powerpoint/2010/main" val="134353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1E93-8B5E-4138-B91F-D1BDA5C2796C}"/>
              </a:ext>
            </a:extLst>
          </p:cNvPr>
          <p:cNvSpPr>
            <a:spLocks noGrp="1"/>
          </p:cNvSpPr>
          <p:nvPr>
            <p:ph type="ctrTitle"/>
          </p:nvPr>
        </p:nvSpPr>
        <p:spPr/>
        <p:txBody>
          <a:bodyPr>
            <a:normAutofit fontScale="90000"/>
          </a:bodyPr>
          <a:lstStyle/>
          <a:p>
            <a:r>
              <a:rPr lang="en-US" sz="6600" b="1" dirty="0">
                <a:solidFill>
                  <a:schemeClr val="accent1">
                    <a:lumMod val="20000"/>
                    <a:lumOff val="80000"/>
                  </a:schemeClr>
                </a:solidFill>
                <a:effectLst>
                  <a:outerShdw blurRad="38100" dist="38100" dir="2700000" algn="tl">
                    <a:srgbClr val="000000">
                      <a:alpha val="43137"/>
                    </a:srgbClr>
                  </a:outerShdw>
                </a:effectLst>
              </a:rPr>
              <a:t>Academic Integrity: </a:t>
            </a:r>
            <a:r>
              <a:rPr lang="en-US" sz="6600" b="1" dirty="0">
                <a:solidFill>
                  <a:schemeClr val="accent1">
                    <a:lumMod val="20000"/>
                    <a:lumOff val="80000"/>
                  </a:schemeClr>
                </a:solidFill>
              </a:rPr>
              <a:t/>
            </a:r>
            <a:br>
              <a:rPr lang="en-US" sz="6600" b="1" dirty="0">
                <a:solidFill>
                  <a:schemeClr val="accent1">
                    <a:lumMod val="20000"/>
                    <a:lumOff val="80000"/>
                  </a:schemeClr>
                </a:solidFill>
              </a:rPr>
            </a:br>
            <a:r>
              <a:rPr lang="en-US" sz="6600" b="1" dirty="0">
                <a:solidFill>
                  <a:schemeClr val="accent1">
                    <a:lumMod val="20000"/>
                    <a:lumOff val="80000"/>
                  </a:schemeClr>
                </a:solidFill>
              </a:rPr>
              <a:t>How to Stay Out of Hot Water</a:t>
            </a:r>
          </a:p>
        </p:txBody>
      </p:sp>
      <p:sp>
        <p:nvSpPr>
          <p:cNvPr id="3" name="Subtitle 2">
            <a:extLst>
              <a:ext uri="{FF2B5EF4-FFF2-40B4-BE49-F238E27FC236}">
                <a16:creationId xmlns:a16="http://schemas.microsoft.com/office/drawing/2014/main" id="{6E476E48-5579-4DD8-8E4C-C73F65054978}"/>
              </a:ext>
            </a:extLst>
          </p:cNvPr>
          <p:cNvSpPr>
            <a:spLocks noGrp="1"/>
          </p:cNvSpPr>
          <p:nvPr>
            <p:ph type="subTitle" idx="1"/>
          </p:nvPr>
        </p:nvSpPr>
        <p:spPr>
          <a:xfrm>
            <a:off x="822960" y="3897630"/>
            <a:ext cx="10298430" cy="2137410"/>
          </a:xfrm>
        </p:spPr>
        <p:txBody>
          <a:bodyPr>
            <a:normAutofit/>
          </a:bodyPr>
          <a:lstStyle/>
          <a:p>
            <a:endParaRPr lang="en-US" dirty="0"/>
          </a:p>
          <a:p>
            <a:r>
              <a:rPr lang="en-US" b="1" dirty="0"/>
              <a:t>Hebron High School - August 18, 2022</a:t>
            </a:r>
          </a:p>
          <a:p>
            <a:r>
              <a:rPr lang="en-US" b="1" dirty="0"/>
              <a:t>Presented by:</a:t>
            </a:r>
          </a:p>
          <a:p>
            <a:r>
              <a:rPr lang="en-US" b="1" dirty="0"/>
              <a:t> Cheri Jack, Associate Dean of Students, Collin College</a:t>
            </a:r>
          </a:p>
        </p:txBody>
      </p:sp>
    </p:spTree>
    <p:extLst>
      <p:ext uri="{BB962C8B-B14F-4D97-AF65-F5344CB8AC3E}">
        <p14:creationId xmlns:p14="http://schemas.microsoft.com/office/powerpoint/2010/main" val="1913936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12B4DC-813F-49FA-A57D-A6F26228FCFB}"/>
              </a:ext>
            </a:extLst>
          </p:cNvPr>
          <p:cNvSpPr>
            <a:spLocks noGrp="1"/>
          </p:cNvSpPr>
          <p:nvPr>
            <p:ph type="title"/>
          </p:nvPr>
        </p:nvSpPr>
        <p:spPr>
          <a:xfrm>
            <a:off x="712381" y="365125"/>
            <a:ext cx="10823945" cy="1325563"/>
          </a:xfrm>
        </p:spPr>
        <p:txBody>
          <a:bodyPr/>
          <a:lstStyle/>
          <a:p>
            <a:r>
              <a:rPr lang="en-US" b="1" dirty="0">
                <a:solidFill>
                  <a:schemeClr val="accent1">
                    <a:lumMod val="20000"/>
                    <a:lumOff val="80000"/>
                  </a:schemeClr>
                </a:solidFill>
              </a:rPr>
              <a:t>Why is the </a:t>
            </a:r>
            <a:r>
              <a:rPr lang="en-US" b="1" i="1" dirty="0">
                <a:solidFill>
                  <a:schemeClr val="accent1">
                    <a:lumMod val="20000"/>
                    <a:lumOff val="80000"/>
                  </a:schemeClr>
                </a:solidFill>
              </a:rPr>
              <a:t>Student Code of Conduct </a:t>
            </a:r>
            <a:r>
              <a:rPr lang="en-US" b="1" dirty="0">
                <a:solidFill>
                  <a:schemeClr val="accent1">
                    <a:lumMod val="20000"/>
                    <a:lumOff val="80000"/>
                  </a:schemeClr>
                </a:solidFill>
              </a:rPr>
              <a:t>Important?</a:t>
            </a:r>
          </a:p>
        </p:txBody>
      </p:sp>
      <p:sp>
        <p:nvSpPr>
          <p:cNvPr id="5" name="Content Placeholder 4">
            <a:extLst>
              <a:ext uri="{FF2B5EF4-FFF2-40B4-BE49-F238E27FC236}">
                <a16:creationId xmlns:a16="http://schemas.microsoft.com/office/drawing/2014/main" id="{00FDEAE9-FBB8-41D1-93EE-2E2A19470EC1}"/>
              </a:ext>
            </a:extLst>
          </p:cNvPr>
          <p:cNvSpPr>
            <a:spLocks noGrp="1"/>
          </p:cNvSpPr>
          <p:nvPr>
            <p:ph sz="half" idx="1"/>
          </p:nvPr>
        </p:nvSpPr>
        <p:spPr>
          <a:xfrm>
            <a:off x="838200" y="1608880"/>
            <a:ext cx="5365830" cy="4883995"/>
          </a:xfrm>
        </p:spPr>
        <p:txBody>
          <a:bodyPr>
            <a:normAutofit/>
          </a:bodyPr>
          <a:lstStyle/>
          <a:p>
            <a:r>
              <a:rPr lang="en-US" dirty="0"/>
              <a:t>As members of the Collin College academic community, students are subject to certain obligations and expectations by virtue of their membership.</a:t>
            </a:r>
          </a:p>
          <a:p>
            <a:pPr marL="0" indent="0">
              <a:buNone/>
            </a:pPr>
            <a:endParaRPr lang="en-US" sz="1300" dirty="0"/>
          </a:p>
          <a:p>
            <a:r>
              <a:rPr lang="en-US" b="1" dirty="0">
                <a:solidFill>
                  <a:srgbClr val="FF0000"/>
                </a:solidFill>
              </a:rPr>
              <a:t>Prior to the start of the spring 2022 semester</a:t>
            </a:r>
            <a:r>
              <a:rPr lang="en-US" dirty="0"/>
              <a:t>, </a:t>
            </a:r>
            <a:r>
              <a:rPr lang="en-US" b="1" u="sng" dirty="0"/>
              <a:t>all</a:t>
            </a:r>
            <a:r>
              <a:rPr lang="en-US" dirty="0"/>
              <a:t> Hebron High School dual credit students should read pages 94-139 in the </a:t>
            </a:r>
            <a:r>
              <a:rPr lang="en-US" b="1" i="1" dirty="0"/>
              <a:t>Student Code of Conduct</a:t>
            </a:r>
            <a:r>
              <a:rPr lang="en-US" i="1" dirty="0"/>
              <a:t> </a:t>
            </a:r>
            <a:r>
              <a:rPr lang="en-US" dirty="0"/>
              <a:t>located in the </a:t>
            </a:r>
            <a:r>
              <a:rPr lang="en-US" i="1" dirty="0"/>
              <a:t>2022-2023 Collin College Student Handbook</a:t>
            </a:r>
            <a:r>
              <a:rPr lang="en-US" dirty="0"/>
              <a:t>.</a:t>
            </a:r>
            <a:endParaRPr lang="en-US" dirty="0">
              <a:solidFill>
                <a:srgbClr val="FF0000"/>
              </a:solidFill>
            </a:endParaRPr>
          </a:p>
        </p:txBody>
      </p:sp>
      <p:pic>
        <p:nvPicPr>
          <p:cNvPr id="9" name="Content Placeholder 8">
            <a:extLst>
              <a:ext uri="{FF2B5EF4-FFF2-40B4-BE49-F238E27FC236}">
                <a16:creationId xmlns:a16="http://schemas.microsoft.com/office/drawing/2014/main" id="{8E191C9B-61E9-45F7-A12A-078DB1DF3601}"/>
              </a:ext>
            </a:extLst>
          </p:cNvPr>
          <p:cNvPicPr>
            <a:picLocks noGrp="1" noChangeAspect="1"/>
          </p:cNvPicPr>
          <p:nvPr>
            <p:ph sz="half" idx="2"/>
          </p:nvPr>
        </p:nvPicPr>
        <p:blipFill>
          <a:blip r:embed="rId3"/>
          <a:stretch>
            <a:fillRect/>
          </a:stretch>
        </p:blipFill>
        <p:spPr>
          <a:xfrm>
            <a:off x="6995161" y="1714105"/>
            <a:ext cx="3693658" cy="4778770"/>
          </a:xfrm>
          <a:prstGeom prst="rect">
            <a:avLst/>
          </a:prstGeom>
        </p:spPr>
      </p:pic>
    </p:spTree>
    <p:extLst>
      <p:ext uri="{BB962C8B-B14F-4D97-AF65-F5344CB8AC3E}">
        <p14:creationId xmlns:p14="http://schemas.microsoft.com/office/powerpoint/2010/main" val="1678855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AACA-1243-4995-B5EC-821D4BE073CE}"/>
              </a:ext>
            </a:extLst>
          </p:cNvPr>
          <p:cNvSpPr>
            <a:spLocks noGrp="1"/>
          </p:cNvSpPr>
          <p:nvPr>
            <p:ph type="title"/>
          </p:nvPr>
        </p:nvSpPr>
        <p:spPr/>
        <p:txBody>
          <a:bodyPr>
            <a:normAutofit/>
          </a:bodyPr>
          <a:lstStyle/>
          <a:p>
            <a:pPr algn="ctr"/>
            <a:r>
              <a:rPr lang="en-US" sz="4800" b="1" dirty="0">
                <a:solidFill>
                  <a:schemeClr val="accent1">
                    <a:lumMod val="20000"/>
                    <a:lumOff val="80000"/>
                  </a:schemeClr>
                </a:solidFill>
              </a:rPr>
              <a:t>Two Basic Standards of Behavior</a:t>
            </a:r>
          </a:p>
        </p:txBody>
      </p:sp>
      <p:sp>
        <p:nvSpPr>
          <p:cNvPr id="4" name="Content Placeholder 3">
            <a:extLst>
              <a:ext uri="{FF2B5EF4-FFF2-40B4-BE49-F238E27FC236}">
                <a16:creationId xmlns:a16="http://schemas.microsoft.com/office/drawing/2014/main" id="{C6D764C8-CDD6-47A7-BF5E-349A1528ACA6}"/>
              </a:ext>
            </a:extLst>
          </p:cNvPr>
          <p:cNvSpPr>
            <a:spLocks noGrp="1"/>
          </p:cNvSpPr>
          <p:nvPr>
            <p:ph sz="half" idx="2"/>
          </p:nvPr>
        </p:nvSpPr>
        <p:spPr/>
        <p:txBody>
          <a:bodyPr>
            <a:normAutofit/>
          </a:bodyPr>
          <a:lstStyle/>
          <a:p>
            <a:pPr marL="514350" indent="-514350">
              <a:buFont typeface="+mj-lt"/>
              <a:buAutoNum type="arabicPeriod"/>
            </a:pPr>
            <a:r>
              <a:rPr lang="en-US" dirty="0"/>
              <a:t>Students “will adhere to the Collin College policies and municipal, county, state, and federal laws; and”</a:t>
            </a:r>
          </a:p>
          <a:p>
            <a:pPr marL="0" indent="0">
              <a:buNone/>
            </a:pPr>
            <a:endParaRPr lang="en-US" sz="1800" dirty="0"/>
          </a:p>
          <a:p>
            <a:pPr marL="514350" indent="-514350">
              <a:buFont typeface="+mj-lt"/>
              <a:buAutoNum type="arabicPeriod" startAt="2"/>
            </a:pPr>
            <a:r>
              <a:rPr lang="en-US" dirty="0"/>
              <a:t>Students “will not interfere with or disrupt the orderly educational processes of Collin College.”</a:t>
            </a:r>
          </a:p>
          <a:p>
            <a:pPr marL="0" indent="0">
              <a:buNone/>
            </a:pPr>
            <a:endParaRPr lang="en-US" dirty="0"/>
          </a:p>
          <a:p>
            <a:pPr marL="0" indent="0">
              <a:buNone/>
            </a:pPr>
            <a:r>
              <a:rPr lang="en-US" sz="1900" i="1" dirty="0"/>
              <a:t>2022-2023 Collin College Student Handbook, p. 94.</a:t>
            </a:r>
          </a:p>
        </p:txBody>
      </p:sp>
      <p:pic>
        <p:nvPicPr>
          <p:cNvPr id="8" name="Content Placeholder 7" descr="grad_group001">
            <a:extLst>
              <a:ext uri="{FF2B5EF4-FFF2-40B4-BE49-F238E27FC236}">
                <a16:creationId xmlns:a16="http://schemas.microsoft.com/office/drawing/2014/main" id="{2B9752B2-3169-441F-A536-CC21C00F643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7902" y="1825625"/>
            <a:ext cx="5661898" cy="40110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2076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
          <p:cNvSpPr txBox="1">
            <a:spLocks noGrp="1"/>
          </p:cNvSpPr>
          <p:nvPr>
            <p:ph type="title"/>
          </p:nvPr>
        </p:nvSpPr>
        <p:spPr>
          <a:xfrm>
            <a:off x="591529" y="291442"/>
            <a:ext cx="10974107" cy="105678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Trebuchet MS"/>
              <a:buNone/>
            </a:pPr>
            <a:r>
              <a:rPr lang="en-US" sz="4400" dirty="0">
                <a:latin typeface="Trebuchet MS"/>
                <a:ea typeface="Trebuchet MS"/>
                <a:cs typeface="Trebuchet MS"/>
                <a:sym typeface="Trebuchet MS"/>
              </a:rPr>
              <a:t>LOGGING IN AND GAINING ACCESS</a:t>
            </a:r>
            <a:endParaRPr dirty="0"/>
          </a:p>
        </p:txBody>
      </p:sp>
      <p:pic>
        <p:nvPicPr>
          <p:cNvPr id="155" name="Google Shape;155;p2"/>
          <p:cNvPicPr preferRelativeResize="0"/>
          <p:nvPr/>
        </p:nvPicPr>
        <p:blipFill rotWithShape="1">
          <a:blip r:embed="rId3">
            <a:alphaModFix/>
          </a:blip>
          <a:srcRect/>
          <a:stretch/>
        </p:blipFill>
        <p:spPr>
          <a:xfrm>
            <a:off x="823777" y="3126377"/>
            <a:ext cx="2496318" cy="3645612"/>
          </a:xfrm>
          <a:prstGeom prst="rect">
            <a:avLst/>
          </a:prstGeom>
          <a:noFill/>
          <a:ln>
            <a:noFill/>
          </a:ln>
        </p:spPr>
      </p:pic>
      <p:pic>
        <p:nvPicPr>
          <p:cNvPr id="156" name="Google Shape;156;p2"/>
          <p:cNvPicPr preferRelativeResize="0"/>
          <p:nvPr/>
        </p:nvPicPr>
        <p:blipFill rotWithShape="1">
          <a:blip r:embed="rId4">
            <a:alphaModFix/>
          </a:blip>
          <a:srcRect/>
          <a:stretch/>
        </p:blipFill>
        <p:spPr>
          <a:xfrm>
            <a:off x="3461361" y="3567205"/>
            <a:ext cx="5314950" cy="2333625"/>
          </a:xfrm>
          <a:prstGeom prst="rect">
            <a:avLst/>
          </a:prstGeom>
          <a:noFill/>
          <a:ln>
            <a:noFill/>
          </a:ln>
        </p:spPr>
      </p:pic>
      <p:sp>
        <p:nvSpPr>
          <p:cNvPr id="158" name="Google Shape;158;p2"/>
          <p:cNvSpPr txBox="1"/>
          <p:nvPr/>
        </p:nvSpPr>
        <p:spPr>
          <a:xfrm>
            <a:off x="8917577" y="3150279"/>
            <a:ext cx="2860356" cy="3416279"/>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24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Student should have CWID#, username, and password,</a:t>
            </a:r>
          </a:p>
          <a:p>
            <a:pPr marR="0" lvl="0" algn="l" rtl="0">
              <a:spcBef>
                <a:spcPts val="0"/>
              </a:spcBef>
              <a:spcAft>
                <a:spcPts val="0"/>
              </a:spcAft>
              <a:buClr>
                <a:schemeClr val="lt1"/>
              </a:buClr>
              <a:buSzPts val="1800"/>
            </a:pPr>
            <a:endParaRPr sz="2400"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lt1"/>
              </a:buClr>
              <a:buSzPts val="1800"/>
              <a:buFont typeface="Arial"/>
              <a:buChar char="•"/>
            </a:pPr>
            <a:r>
              <a:rPr lang="en-US" sz="24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If the password is not working call Student </a:t>
            </a:r>
            <a:r>
              <a:rPr lang="en-US" sz="2400" dirty="0">
                <a:solidFill>
                  <a:schemeClr val="lt1"/>
                </a:solidFill>
                <a:latin typeface="Calibri" panose="020F0502020204030204" pitchFamily="34" charset="0"/>
                <a:ea typeface="Trebuchet MS"/>
                <a:cs typeface="Calibri" panose="020F0502020204030204" pitchFamily="34" charset="0"/>
                <a:sym typeface="Trebuchet MS"/>
              </a:rPr>
              <a:t>Technical S</a:t>
            </a:r>
            <a:r>
              <a:rPr lang="en-US" sz="2400" b="0"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upport.</a:t>
            </a:r>
            <a:endParaRPr sz="24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32D2554-AEE8-4818-BE8F-2A02766FBFA8}"/>
              </a:ext>
            </a:extLst>
          </p:cNvPr>
          <p:cNvPicPr>
            <a:picLocks noChangeAspect="1"/>
          </p:cNvPicPr>
          <p:nvPr/>
        </p:nvPicPr>
        <p:blipFill rotWithShape="1">
          <a:blip r:embed="rId5"/>
          <a:srcRect l="13853"/>
          <a:stretch/>
        </p:blipFill>
        <p:spPr>
          <a:xfrm>
            <a:off x="858746" y="1284697"/>
            <a:ext cx="10438834" cy="1714739"/>
          </a:xfrm>
          <a:prstGeom prst="rect">
            <a:avLst/>
          </a:prstGeom>
        </p:spPr>
      </p:pic>
      <p:sp>
        <p:nvSpPr>
          <p:cNvPr id="154" name="Google Shape;154;p2"/>
          <p:cNvSpPr/>
          <p:nvPr/>
        </p:nvSpPr>
        <p:spPr>
          <a:xfrm rot="9027438">
            <a:off x="9827672" y="1582747"/>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092A1B-AB3F-4FF5-9125-D132B6A2FA35}"/>
              </a:ext>
            </a:extLst>
          </p:cNvPr>
          <p:cNvSpPr>
            <a:spLocks noGrp="1"/>
          </p:cNvSpPr>
          <p:nvPr>
            <p:ph type="title"/>
          </p:nvPr>
        </p:nvSpPr>
        <p:spPr/>
        <p:txBody>
          <a:bodyPr>
            <a:normAutofit/>
          </a:bodyPr>
          <a:lstStyle/>
          <a:p>
            <a:pPr algn="ctr"/>
            <a:r>
              <a:rPr lang="en-US" sz="4800" b="1" dirty="0">
                <a:solidFill>
                  <a:schemeClr val="accent1">
                    <a:lumMod val="20000"/>
                    <a:lumOff val="80000"/>
                  </a:schemeClr>
                </a:solidFill>
              </a:rPr>
              <a:t>Why should I Read my Entire Syllabus? </a:t>
            </a:r>
          </a:p>
        </p:txBody>
      </p:sp>
      <p:pic>
        <p:nvPicPr>
          <p:cNvPr id="7" name="Content Placeholder 6">
            <a:extLst>
              <a:ext uri="{FF2B5EF4-FFF2-40B4-BE49-F238E27FC236}">
                <a16:creationId xmlns:a16="http://schemas.microsoft.com/office/drawing/2014/main" id="{070B76F1-29E0-4977-AEEE-0362D28ECBB6}"/>
              </a:ext>
            </a:extLst>
          </p:cNvPr>
          <p:cNvPicPr>
            <a:picLocks noGrp="1" noChangeAspect="1"/>
          </p:cNvPicPr>
          <p:nvPr>
            <p:ph idx="1"/>
          </p:nvPr>
        </p:nvPicPr>
        <p:blipFill>
          <a:blip r:embed="rId3"/>
          <a:stretch>
            <a:fillRect/>
          </a:stretch>
        </p:blipFill>
        <p:spPr>
          <a:xfrm>
            <a:off x="1649584" y="2105247"/>
            <a:ext cx="9026247" cy="3848985"/>
          </a:xfrm>
          <a:prstGeom prst="rect">
            <a:avLst/>
          </a:prstGeom>
        </p:spPr>
      </p:pic>
    </p:spTree>
    <p:extLst>
      <p:ext uri="{BB962C8B-B14F-4D97-AF65-F5344CB8AC3E}">
        <p14:creationId xmlns:p14="http://schemas.microsoft.com/office/powerpoint/2010/main" val="271382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8BA398-4A8F-4D15-A958-6BAB64C8EDC8}"/>
              </a:ext>
            </a:extLst>
          </p:cNvPr>
          <p:cNvPicPr>
            <a:picLocks noChangeAspect="1"/>
          </p:cNvPicPr>
          <p:nvPr/>
        </p:nvPicPr>
        <p:blipFill>
          <a:blip r:embed="rId3"/>
          <a:stretch>
            <a:fillRect/>
          </a:stretch>
        </p:blipFill>
        <p:spPr>
          <a:xfrm>
            <a:off x="1543050" y="74682"/>
            <a:ext cx="9036614" cy="6657587"/>
          </a:xfrm>
          <a:prstGeom prst="rect">
            <a:avLst/>
          </a:prstGeom>
        </p:spPr>
      </p:pic>
    </p:spTree>
    <p:extLst>
      <p:ext uri="{BB962C8B-B14F-4D97-AF65-F5344CB8AC3E}">
        <p14:creationId xmlns:p14="http://schemas.microsoft.com/office/powerpoint/2010/main" val="3243880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A62962-BC95-4988-B2DA-790183DA95C7}"/>
              </a:ext>
            </a:extLst>
          </p:cNvPr>
          <p:cNvSpPr>
            <a:spLocks noGrp="1"/>
          </p:cNvSpPr>
          <p:nvPr>
            <p:ph type="title"/>
          </p:nvPr>
        </p:nvSpPr>
        <p:spPr>
          <a:xfrm>
            <a:off x="787401" y="166255"/>
            <a:ext cx="10131425" cy="1456267"/>
          </a:xfrm>
        </p:spPr>
        <p:txBody>
          <a:bodyPr/>
          <a:lstStyle/>
          <a:p>
            <a:pPr algn="ctr"/>
            <a:r>
              <a:rPr lang="en-US" b="1" dirty="0">
                <a:solidFill>
                  <a:schemeClr val="accent1">
                    <a:lumMod val="20000"/>
                    <a:lumOff val="80000"/>
                  </a:schemeClr>
                </a:solidFill>
              </a:rPr>
              <a:t>Student Disciplinary Process Flowchart-Con’t</a:t>
            </a:r>
          </a:p>
        </p:txBody>
      </p:sp>
      <p:pic>
        <p:nvPicPr>
          <p:cNvPr id="3" name="Picture 2">
            <a:extLst>
              <a:ext uri="{FF2B5EF4-FFF2-40B4-BE49-F238E27FC236}">
                <a16:creationId xmlns:a16="http://schemas.microsoft.com/office/drawing/2014/main" id="{27E189ED-3D10-4D8A-A0FC-3549EB9FD12D}"/>
              </a:ext>
            </a:extLst>
          </p:cNvPr>
          <p:cNvPicPr>
            <a:picLocks noChangeAspect="1"/>
          </p:cNvPicPr>
          <p:nvPr/>
        </p:nvPicPr>
        <p:blipFill>
          <a:blip r:embed="rId3"/>
          <a:stretch>
            <a:fillRect/>
          </a:stretch>
        </p:blipFill>
        <p:spPr>
          <a:xfrm>
            <a:off x="1349387" y="1463040"/>
            <a:ext cx="9383383" cy="5199451"/>
          </a:xfrm>
          <a:prstGeom prst="rect">
            <a:avLst/>
          </a:prstGeom>
        </p:spPr>
      </p:pic>
    </p:spTree>
    <p:extLst>
      <p:ext uri="{BB962C8B-B14F-4D97-AF65-F5344CB8AC3E}">
        <p14:creationId xmlns:p14="http://schemas.microsoft.com/office/powerpoint/2010/main" val="1305917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FD46E-EAC7-4CCD-82EC-990772185FF0}"/>
              </a:ext>
            </a:extLst>
          </p:cNvPr>
          <p:cNvSpPr>
            <a:spLocks noGrp="1"/>
          </p:cNvSpPr>
          <p:nvPr>
            <p:ph type="title"/>
          </p:nvPr>
        </p:nvSpPr>
        <p:spPr/>
        <p:txBody>
          <a:bodyPr>
            <a:normAutofit fontScale="90000"/>
          </a:bodyPr>
          <a:lstStyle/>
          <a:p>
            <a:pPr algn="ctr"/>
            <a:r>
              <a:rPr lang="en-US" sz="4800" b="1" dirty="0">
                <a:solidFill>
                  <a:schemeClr val="tx1"/>
                </a:solidFill>
              </a:rPr>
              <a:t>Collin College’s Definition of Plagiarism?</a:t>
            </a:r>
          </a:p>
        </p:txBody>
      </p:sp>
      <p:sp>
        <p:nvSpPr>
          <p:cNvPr id="5" name="Content Placeholder 4">
            <a:extLst>
              <a:ext uri="{FF2B5EF4-FFF2-40B4-BE49-F238E27FC236}">
                <a16:creationId xmlns:a16="http://schemas.microsoft.com/office/drawing/2014/main" id="{F827A351-C3F8-49B7-BD3C-3ED3EBBC4EA6}"/>
              </a:ext>
            </a:extLst>
          </p:cNvPr>
          <p:cNvSpPr>
            <a:spLocks noGrp="1"/>
          </p:cNvSpPr>
          <p:nvPr>
            <p:ph idx="1"/>
          </p:nvPr>
        </p:nvSpPr>
        <p:spPr/>
        <p:txBody>
          <a:bodyPr>
            <a:normAutofit fontScale="92500" lnSpcReduction="20000"/>
          </a:bodyPr>
          <a:lstStyle/>
          <a:p>
            <a:pPr marL="0" indent="0">
              <a:buNone/>
            </a:pPr>
            <a:r>
              <a:rPr lang="en-US" sz="4000" dirty="0">
                <a:solidFill>
                  <a:schemeClr val="tx1"/>
                </a:solidFill>
              </a:rPr>
              <a:t>Plagiarism includes, but is not limited to, intentionally or unintentionally failing to quote and cite words, information, and/or ideas taken from a source(s) in accordance with a citation style approved by the faculty member and/or inadequately paraphrasing (i.e. patchwriting or mosaic plagiarism).</a:t>
            </a:r>
          </a:p>
          <a:p>
            <a:pPr marL="0" indent="0" algn="ctr">
              <a:buNone/>
            </a:pPr>
            <a:endParaRPr lang="en-US" sz="800" i="1" dirty="0">
              <a:solidFill>
                <a:schemeClr val="tx1"/>
              </a:solidFill>
            </a:endParaRPr>
          </a:p>
          <a:p>
            <a:pPr marL="0" indent="0" algn="ctr">
              <a:buNone/>
            </a:pPr>
            <a:r>
              <a:rPr lang="en-US" sz="2200" i="1" dirty="0">
                <a:solidFill>
                  <a:schemeClr val="tx1"/>
                </a:solidFill>
              </a:rPr>
              <a:t>2022-2023 Collin College Student Handbook p. 121</a:t>
            </a:r>
          </a:p>
        </p:txBody>
      </p:sp>
    </p:spTree>
    <p:extLst>
      <p:ext uri="{BB962C8B-B14F-4D97-AF65-F5344CB8AC3E}">
        <p14:creationId xmlns:p14="http://schemas.microsoft.com/office/powerpoint/2010/main" val="625771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FD46E-EAC7-4CCD-82EC-990772185FF0}"/>
              </a:ext>
            </a:extLst>
          </p:cNvPr>
          <p:cNvSpPr>
            <a:spLocks noGrp="1"/>
          </p:cNvSpPr>
          <p:nvPr>
            <p:ph type="title"/>
          </p:nvPr>
        </p:nvSpPr>
        <p:spPr/>
        <p:txBody>
          <a:bodyPr>
            <a:normAutofit fontScale="90000"/>
          </a:bodyPr>
          <a:lstStyle/>
          <a:p>
            <a:pPr algn="ctr"/>
            <a:r>
              <a:rPr lang="en-US" sz="4800" b="1" dirty="0">
                <a:solidFill>
                  <a:schemeClr val="tx1"/>
                </a:solidFill>
              </a:rPr>
              <a:t>Collin College’s Definition of Plagiarism?</a:t>
            </a:r>
          </a:p>
        </p:txBody>
      </p:sp>
      <p:sp>
        <p:nvSpPr>
          <p:cNvPr id="5" name="Content Placeholder 4">
            <a:extLst>
              <a:ext uri="{FF2B5EF4-FFF2-40B4-BE49-F238E27FC236}">
                <a16:creationId xmlns:a16="http://schemas.microsoft.com/office/drawing/2014/main" id="{F827A351-C3F8-49B7-BD3C-3ED3EBBC4EA6}"/>
              </a:ext>
            </a:extLst>
          </p:cNvPr>
          <p:cNvSpPr>
            <a:spLocks noGrp="1"/>
          </p:cNvSpPr>
          <p:nvPr>
            <p:ph idx="1"/>
          </p:nvPr>
        </p:nvSpPr>
        <p:spPr/>
        <p:txBody>
          <a:bodyPr>
            <a:normAutofit fontScale="92500" lnSpcReduction="10000"/>
          </a:bodyPr>
          <a:lstStyle/>
          <a:p>
            <a:pPr marL="0" indent="0">
              <a:buNone/>
            </a:pPr>
            <a:r>
              <a:rPr lang="en-US" sz="4000" dirty="0">
                <a:solidFill>
                  <a:schemeClr val="tx1"/>
                </a:solidFill>
              </a:rPr>
              <a:t>Plagiarism includes, but is not limited to, </a:t>
            </a:r>
            <a:r>
              <a:rPr lang="en-US" sz="4000" b="1" dirty="0">
                <a:solidFill>
                  <a:srgbClr val="FF0000"/>
                </a:solidFill>
                <a:highlight>
                  <a:srgbClr val="FFFF00"/>
                </a:highlight>
              </a:rPr>
              <a:t>intentionally or unintentionally </a:t>
            </a:r>
            <a:r>
              <a:rPr lang="en-US" sz="4000" dirty="0">
                <a:solidFill>
                  <a:schemeClr val="tx1"/>
                </a:solidFill>
              </a:rPr>
              <a:t>failing to quote and cite words, information, and/or ideas taken from a source(s) in accordance with a citation style approved by the faculty member and/or inadequately paraphrasing (i.e. patchwriting or mosaic plagiarism).</a:t>
            </a:r>
          </a:p>
        </p:txBody>
      </p:sp>
    </p:spTree>
    <p:extLst>
      <p:ext uri="{BB962C8B-B14F-4D97-AF65-F5344CB8AC3E}">
        <p14:creationId xmlns:p14="http://schemas.microsoft.com/office/powerpoint/2010/main" val="3853238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FD46E-EAC7-4CCD-82EC-990772185FF0}"/>
              </a:ext>
            </a:extLst>
          </p:cNvPr>
          <p:cNvSpPr>
            <a:spLocks noGrp="1"/>
          </p:cNvSpPr>
          <p:nvPr>
            <p:ph type="title"/>
          </p:nvPr>
        </p:nvSpPr>
        <p:spPr/>
        <p:txBody>
          <a:bodyPr>
            <a:normAutofit fontScale="90000"/>
          </a:bodyPr>
          <a:lstStyle/>
          <a:p>
            <a:pPr algn="ctr"/>
            <a:r>
              <a:rPr lang="en-US" sz="4800" b="1" dirty="0">
                <a:solidFill>
                  <a:schemeClr val="tx1"/>
                </a:solidFill>
              </a:rPr>
              <a:t>Collin College’s Definition of Plagiarism?</a:t>
            </a:r>
          </a:p>
        </p:txBody>
      </p:sp>
      <p:sp>
        <p:nvSpPr>
          <p:cNvPr id="5" name="Content Placeholder 4">
            <a:extLst>
              <a:ext uri="{FF2B5EF4-FFF2-40B4-BE49-F238E27FC236}">
                <a16:creationId xmlns:a16="http://schemas.microsoft.com/office/drawing/2014/main" id="{F827A351-C3F8-49B7-BD3C-3ED3EBBC4EA6}"/>
              </a:ext>
            </a:extLst>
          </p:cNvPr>
          <p:cNvSpPr>
            <a:spLocks noGrp="1"/>
          </p:cNvSpPr>
          <p:nvPr>
            <p:ph idx="1"/>
          </p:nvPr>
        </p:nvSpPr>
        <p:spPr/>
        <p:txBody>
          <a:bodyPr>
            <a:normAutofit fontScale="92500" lnSpcReduction="10000"/>
          </a:bodyPr>
          <a:lstStyle/>
          <a:p>
            <a:pPr marL="0" indent="0">
              <a:buNone/>
            </a:pPr>
            <a:r>
              <a:rPr lang="en-US" sz="4000" dirty="0">
                <a:solidFill>
                  <a:schemeClr val="tx1"/>
                </a:solidFill>
              </a:rPr>
              <a:t>Plagiarism includes, but is not limited to, intentionally or unintentionally </a:t>
            </a:r>
            <a:r>
              <a:rPr lang="en-US" sz="4000" b="1" dirty="0">
                <a:solidFill>
                  <a:srgbClr val="FF0000"/>
                </a:solidFill>
                <a:highlight>
                  <a:srgbClr val="FFFF00"/>
                </a:highlight>
              </a:rPr>
              <a:t>failing to quote and cite words, information, and/or </a:t>
            </a:r>
            <a:r>
              <a:rPr lang="en-US" sz="4000" b="1" dirty="0" smtClean="0">
                <a:solidFill>
                  <a:srgbClr val="FF0000"/>
                </a:solidFill>
                <a:highlight>
                  <a:srgbClr val="FFFF00"/>
                </a:highlight>
              </a:rPr>
              <a:t>ideas</a:t>
            </a:r>
            <a:r>
              <a:rPr lang="en-US" sz="4000" dirty="0" smtClean="0">
                <a:solidFill>
                  <a:srgbClr val="FF0000"/>
                </a:solidFill>
              </a:rPr>
              <a:t> </a:t>
            </a:r>
            <a:r>
              <a:rPr lang="en-US" sz="4000" dirty="0">
                <a:solidFill>
                  <a:schemeClr val="tx1"/>
                </a:solidFill>
              </a:rPr>
              <a:t>taken from a source(s) in accordance with a citation style approved by the faculty member and/or inadequately paraphrasing (i.e. patchwriting or mosaic plagiarism).</a:t>
            </a:r>
          </a:p>
        </p:txBody>
      </p:sp>
    </p:spTree>
    <p:extLst>
      <p:ext uri="{BB962C8B-B14F-4D97-AF65-F5344CB8AC3E}">
        <p14:creationId xmlns:p14="http://schemas.microsoft.com/office/powerpoint/2010/main" val="1649068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FD46E-EAC7-4CCD-82EC-990772185FF0}"/>
              </a:ext>
            </a:extLst>
          </p:cNvPr>
          <p:cNvSpPr>
            <a:spLocks noGrp="1"/>
          </p:cNvSpPr>
          <p:nvPr>
            <p:ph type="title"/>
          </p:nvPr>
        </p:nvSpPr>
        <p:spPr/>
        <p:txBody>
          <a:bodyPr>
            <a:normAutofit fontScale="90000"/>
          </a:bodyPr>
          <a:lstStyle/>
          <a:p>
            <a:pPr algn="ctr"/>
            <a:r>
              <a:rPr lang="en-US" sz="4800" b="1" dirty="0">
                <a:solidFill>
                  <a:schemeClr val="tx1"/>
                </a:solidFill>
              </a:rPr>
              <a:t>Collin College’s Definition of Plagiarism?</a:t>
            </a:r>
          </a:p>
        </p:txBody>
      </p:sp>
      <p:sp>
        <p:nvSpPr>
          <p:cNvPr id="5" name="Content Placeholder 4">
            <a:extLst>
              <a:ext uri="{FF2B5EF4-FFF2-40B4-BE49-F238E27FC236}">
                <a16:creationId xmlns:a16="http://schemas.microsoft.com/office/drawing/2014/main" id="{F827A351-C3F8-49B7-BD3C-3ED3EBBC4EA6}"/>
              </a:ext>
            </a:extLst>
          </p:cNvPr>
          <p:cNvSpPr>
            <a:spLocks noGrp="1"/>
          </p:cNvSpPr>
          <p:nvPr>
            <p:ph idx="1"/>
          </p:nvPr>
        </p:nvSpPr>
        <p:spPr/>
        <p:txBody>
          <a:bodyPr>
            <a:normAutofit fontScale="92500" lnSpcReduction="10000"/>
          </a:bodyPr>
          <a:lstStyle/>
          <a:p>
            <a:pPr marL="0" indent="0">
              <a:buNone/>
            </a:pPr>
            <a:r>
              <a:rPr lang="en-US" sz="4000" dirty="0">
                <a:solidFill>
                  <a:schemeClr val="tx1"/>
                </a:solidFill>
              </a:rPr>
              <a:t>Plagiarism includes, but is not limited to, intentionally or unintentionally failing to quote and cite words, information, and/or ideas taken from a source(s) in accordance with a </a:t>
            </a:r>
            <a:r>
              <a:rPr lang="en-US" sz="4000" b="1" dirty="0">
                <a:solidFill>
                  <a:srgbClr val="FF0000"/>
                </a:solidFill>
                <a:highlight>
                  <a:srgbClr val="FFFF00"/>
                </a:highlight>
              </a:rPr>
              <a:t>citation style approved by the faculty member</a:t>
            </a:r>
            <a:r>
              <a:rPr lang="en-US" sz="4000" dirty="0">
                <a:solidFill>
                  <a:schemeClr val="tx1"/>
                </a:solidFill>
              </a:rPr>
              <a:t> and/or inadequately paraphrasing (i.e. patchwriting or mosaic plagiarism).</a:t>
            </a:r>
          </a:p>
        </p:txBody>
      </p:sp>
    </p:spTree>
    <p:extLst>
      <p:ext uri="{BB962C8B-B14F-4D97-AF65-F5344CB8AC3E}">
        <p14:creationId xmlns:p14="http://schemas.microsoft.com/office/powerpoint/2010/main" val="3683231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FD46E-EAC7-4CCD-82EC-990772185FF0}"/>
              </a:ext>
            </a:extLst>
          </p:cNvPr>
          <p:cNvSpPr>
            <a:spLocks noGrp="1"/>
          </p:cNvSpPr>
          <p:nvPr>
            <p:ph type="title"/>
          </p:nvPr>
        </p:nvSpPr>
        <p:spPr/>
        <p:txBody>
          <a:bodyPr>
            <a:normAutofit fontScale="90000"/>
          </a:bodyPr>
          <a:lstStyle/>
          <a:p>
            <a:pPr algn="ctr"/>
            <a:r>
              <a:rPr lang="en-US" sz="4800" b="1" dirty="0">
                <a:solidFill>
                  <a:schemeClr val="tx1"/>
                </a:solidFill>
              </a:rPr>
              <a:t>Collin College’s Definition of Plagiarism?</a:t>
            </a:r>
          </a:p>
        </p:txBody>
      </p:sp>
      <p:sp>
        <p:nvSpPr>
          <p:cNvPr id="5" name="Content Placeholder 4">
            <a:extLst>
              <a:ext uri="{FF2B5EF4-FFF2-40B4-BE49-F238E27FC236}">
                <a16:creationId xmlns:a16="http://schemas.microsoft.com/office/drawing/2014/main" id="{F827A351-C3F8-49B7-BD3C-3ED3EBBC4EA6}"/>
              </a:ext>
            </a:extLst>
          </p:cNvPr>
          <p:cNvSpPr>
            <a:spLocks noGrp="1"/>
          </p:cNvSpPr>
          <p:nvPr>
            <p:ph idx="1"/>
          </p:nvPr>
        </p:nvSpPr>
        <p:spPr/>
        <p:txBody>
          <a:bodyPr>
            <a:normAutofit fontScale="92500" lnSpcReduction="10000"/>
          </a:bodyPr>
          <a:lstStyle/>
          <a:p>
            <a:pPr marL="0" indent="0">
              <a:buNone/>
            </a:pPr>
            <a:r>
              <a:rPr lang="en-US" sz="4000" dirty="0">
                <a:solidFill>
                  <a:schemeClr val="tx1"/>
                </a:solidFill>
              </a:rPr>
              <a:t>Plagiarism includes, but is not limited to, intentionally or unintentionally failing to quote and cite words, information, and/or ideas taken from a source(s) in accordance with a citation style approved by the faculty member and/or inadequately paraphrasing (</a:t>
            </a:r>
            <a:r>
              <a:rPr lang="en-US" sz="4000" b="1" dirty="0">
                <a:solidFill>
                  <a:srgbClr val="FF0000"/>
                </a:solidFill>
                <a:highlight>
                  <a:srgbClr val="FFFF00"/>
                </a:highlight>
              </a:rPr>
              <a:t>i.e. patchwriting or mosaic plagiarism</a:t>
            </a:r>
            <a:r>
              <a:rPr lang="en-US" sz="4000" dirty="0">
                <a:solidFill>
                  <a:schemeClr val="tx1"/>
                </a:solidFill>
              </a:rPr>
              <a:t>).</a:t>
            </a:r>
          </a:p>
        </p:txBody>
      </p:sp>
    </p:spTree>
    <p:extLst>
      <p:ext uri="{BB962C8B-B14F-4D97-AF65-F5344CB8AC3E}">
        <p14:creationId xmlns:p14="http://schemas.microsoft.com/office/powerpoint/2010/main" val="3383855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AED2-B301-42E0-BBCF-4B84A9914213}"/>
              </a:ext>
            </a:extLst>
          </p:cNvPr>
          <p:cNvSpPr>
            <a:spLocks noGrp="1"/>
          </p:cNvSpPr>
          <p:nvPr>
            <p:ph type="title"/>
          </p:nvPr>
        </p:nvSpPr>
        <p:spPr/>
        <p:txBody>
          <a:bodyPr/>
          <a:lstStyle/>
          <a:p>
            <a:pPr algn="ctr"/>
            <a:r>
              <a:rPr lang="en-US" b="1" dirty="0">
                <a:solidFill>
                  <a:schemeClr val="tx1"/>
                </a:solidFill>
              </a:rPr>
              <a:t>Types of Information that must be Cited Include, but are not Limited to:</a:t>
            </a:r>
          </a:p>
        </p:txBody>
      </p:sp>
      <p:sp>
        <p:nvSpPr>
          <p:cNvPr id="3" name="Content Placeholder 2">
            <a:extLst>
              <a:ext uri="{FF2B5EF4-FFF2-40B4-BE49-F238E27FC236}">
                <a16:creationId xmlns:a16="http://schemas.microsoft.com/office/drawing/2014/main" id="{9A54A331-A77B-4BCB-9F90-34045F12CFF8}"/>
              </a:ext>
            </a:extLst>
          </p:cNvPr>
          <p:cNvSpPr>
            <a:spLocks noGrp="1"/>
          </p:cNvSpPr>
          <p:nvPr>
            <p:ph idx="1"/>
          </p:nvPr>
        </p:nvSpPr>
        <p:spPr>
          <a:xfrm>
            <a:off x="720090" y="1690688"/>
            <a:ext cx="10633710" cy="4802187"/>
          </a:xfrm>
        </p:spPr>
        <p:txBody>
          <a:bodyPr>
            <a:normAutofit/>
          </a:bodyPr>
          <a:lstStyle/>
          <a:p>
            <a:pPr marL="514350" indent="-514350">
              <a:buClrTx/>
              <a:buAutoNum type="arabicPeriod"/>
            </a:pPr>
            <a:r>
              <a:rPr lang="en-US" dirty="0">
                <a:solidFill>
                  <a:schemeClr val="tx1"/>
                </a:solidFill>
              </a:rPr>
              <a:t>Dates</a:t>
            </a:r>
          </a:p>
          <a:p>
            <a:pPr marL="514350" indent="-514350">
              <a:buClrTx/>
              <a:buAutoNum type="arabicPeriod"/>
            </a:pPr>
            <a:r>
              <a:rPr lang="en-US" dirty="0">
                <a:solidFill>
                  <a:schemeClr val="tx1"/>
                </a:solidFill>
              </a:rPr>
              <a:t>Definitions</a:t>
            </a:r>
          </a:p>
          <a:p>
            <a:pPr marL="514350" indent="-514350">
              <a:buClrTx/>
              <a:buAutoNum type="arabicPeriod"/>
            </a:pPr>
            <a:r>
              <a:rPr lang="en-US" dirty="0">
                <a:solidFill>
                  <a:schemeClr val="tx1"/>
                </a:solidFill>
              </a:rPr>
              <a:t>Facts</a:t>
            </a:r>
          </a:p>
          <a:p>
            <a:pPr marL="514350" indent="-514350">
              <a:buClrTx/>
              <a:buAutoNum type="arabicPeriod"/>
            </a:pPr>
            <a:r>
              <a:rPr lang="en-US" dirty="0">
                <a:solidFill>
                  <a:schemeClr val="tx1"/>
                </a:solidFill>
              </a:rPr>
              <a:t>Numbers and Statistics</a:t>
            </a:r>
          </a:p>
          <a:p>
            <a:pPr marL="514350" indent="-514350">
              <a:buClrTx/>
              <a:buAutoNum type="arabicPeriod"/>
            </a:pPr>
            <a:r>
              <a:rPr lang="en-US" dirty="0">
                <a:solidFill>
                  <a:schemeClr val="tx1"/>
                </a:solidFill>
              </a:rPr>
              <a:t>Information that is not “common knowledge”</a:t>
            </a:r>
          </a:p>
          <a:p>
            <a:pPr marL="514350" indent="-514350">
              <a:buClrTx/>
              <a:buAutoNum type="arabicPeriod"/>
            </a:pPr>
            <a:r>
              <a:rPr lang="en-US" dirty="0">
                <a:solidFill>
                  <a:schemeClr val="tx1"/>
                </a:solidFill>
              </a:rPr>
              <a:t>Qualifying Words (e.g. “all,” “always,” “few,” “half,” “majority,” “many,” “most,” “never,” “none,” etc.</a:t>
            </a:r>
          </a:p>
          <a:p>
            <a:pPr marL="0" indent="0">
              <a:buNone/>
            </a:pPr>
            <a:r>
              <a:rPr lang="en-US" b="1" dirty="0">
                <a:solidFill>
                  <a:srgbClr val="FF0000"/>
                </a:solidFill>
              </a:rPr>
              <a:t>Example: </a:t>
            </a:r>
            <a:r>
              <a:rPr lang="en-US" i="1" dirty="0">
                <a:solidFill>
                  <a:schemeClr val="tx1"/>
                </a:solidFill>
              </a:rPr>
              <a:t>If the city of Montreal, Canada does not change how they utilize their drinking water, by the year 2030 their water table will run dry (include citation here).</a:t>
            </a:r>
          </a:p>
          <a:p>
            <a:pPr marL="0" indent="0">
              <a:buNone/>
            </a:pPr>
            <a:r>
              <a:rPr lang="en-US" b="1" dirty="0">
                <a:solidFill>
                  <a:srgbClr val="FF0000"/>
                </a:solidFill>
              </a:rPr>
              <a:t>Example: </a:t>
            </a:r>
            <a:r>
              <a:rPr lang="en-US" i="1" dirty="0">
                <a:solidFill>
                  <a:schemeClr val="tx1"/>
                </a:solidFill>
              </a:rPr>
              <a:t>Global warming has contributed to the melting of the ice cap and it is increasing sea levels at the rate of 10-20 cm per year (include citation here).</a:t>
            </a:r>
          </a:p>
          <a:p>
            <a:pPr marL="0" indent="0">
              <a:buNone/>
            </a:pPr>
            <a:endParaRPr lang="en-US" i="1" dirty="0"/>
          </a:p>
        </p:txBody>
      </p:sp>
    </p:spTree>
    <p:extLst>
      <p:ext uri="{BB962C8B-B14F-4D97-AF65-F5344CB8AC3E}">
        <p14:creationId xmlns:p14="http://schemas.microsoft.com/office/powerpoint/2010/main" val="1080434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ED0C2A-7105-4E8E-B261-CF679650E44A}"/>
              </a:ext>
            </a:extLst>
          </p:cNvPr>
          <p:cNvSpPr>
            <a:spLocks noGrp="1"/>
          </p:cNvSpPr>
          <p:nvPr>
            <p:ph type="title"/>
          </p:nvPr>
        </p:nvSpPr>
        <p:spPr/>
        <p:txBody>
          <a:bodyPr>
            <a:normAutofit fontScale="90000"/>
          </a:bodyPr>
          <a:lstStyle/>
          <a:p>
            <a:pPr algn="ctr"/>
            <a:r>
              <a:rPr lang="en-US" sz="4800" b="1" dirty="0">
                <a:solidFill>
                  <a:schemeClr val="tx1"/>
                </a:solidFill>
              </a:rPr>
              <a:t>Comparison: Direct Quote and Paraphrase</a:t>
            </a:r>
            <a:br>
              <a:rPr lang="en-US" sz="4800" b="1" dirty="0">
                <a:solidFill>
                  <a:schemeClr val="tx1"/>
                </a:solidFill>
              </a:rPr>
            </a:br>
            <a:r>
              <a:rPr lang="en-US" sz="4800" b="1" dirty="0">
                <a:solidFill>
                  <a:schemeClr val="tx1"/>
                </a:solidFill>
              </a:rPr>
              <a:t>(Topic: Healthcare for Migrant Workers)</a:t>
            </a:r>
          </a:p>
        </p:txBody>
      </p:sp>
      <p:sp>
        <p:nvSpPr>
          <p:cNvPr id="7" name="Text Placeholder 6">
            <a:extLst>
              <a:ext uri="{FF2B5EF4-FFF2-40B4-BE49-F238E27FC236}">
                <a16:creationId xmlns:a16="http://schemas.microsoft.com/office/drawing/2014/main" id="{452C98BD-8535-4C16-B4D1-E6B96F1F00EF}"/>
              </a:ext>
            </a:extLst>
          </p:cNvPr>
          <p:cNvSpPr>
            <a:spLocks noGrp="1"/>
          </p:cNvSpPr>
          <p:nvPr>
            <p:ph type="body" idx="1"/>
          </p:nvPr>
        </p:nvSpPr>
        <p:spPr/>
        <p:txBody>
          <a:bodyPr/>
          <a:lstStyle/>
          <a:p>
            <a:r>
              <a:rPr lang="en-US" b="1" u="sng" dirty="0">
                <a:solidFill>
                  <a:srgbClr val="FF0000"/>
                </a:solidFill>
              </a:rPr>
              <a:t>Direct Quote</a:t>
            </a:r>
          </a:p>
        </p:txBody>
      </p:sp>
      <p:sp>
        <p:nvSpPr>
          <p:cNvPr id="8" name="Content Placeholder 7">
            <a:extLst>
              <a:ext uri="{FF2B5EF4-FFF2-40B4-BE49-F238E27FC236}">
                <a16:creationId xmlns:a16="http://schemas.microsoft.com/office/drawing/2014/main" id="{D4C3ACCE-B23B-4DD3-896F-6E04E2618E9C}"/>
              </a:ext>
            </a:extLst>
          </p:cNvPr>
          <p:cNvSpPr>
            <a:spLocks noGrp="1"/>
          </p:cNvSpPr>
          <p:nvPr>
            <p:ph sz="half" idx="2"/>
          </p:nvPr>
        </p:nvSpPr>
        <p:spPr/>
        <p:txBody>
          <a:bodyPr>
            <a:normAutofit/>
          </a:bodyPr>
          <a:lstStyle/>
          <a:p>
            <a:r>
              <a:rPr lang="en-US" dirty="0">
                <a:solidFill>
                  <a:schemeClr val="tx1"/>
                </a:solidFill>
                <a:latin typeface="Arial" charset="0"/>
              </a:rPr>
              <a:t>“The multiple and complex barriers to accessible health care identified in this study include (a) dissimilarities in language and culture, (b) low levels of income, (c) powerlessness in the political arena, and (d) limitations of health resources” (Bechtel 18).</a:t>
            </a:r>
          </a:p>
          <a:p>
            <a:endParaRPr lang="en-US" dirty="0">
              <a:solidFill>
                <a:schemeClr val="tx1"/>
              </a:solidFill>
            </a:endParaRPr>
          </a:p>
        </p:txBody>
      </p:sp>
      <p:sp>
        <p:nvSpPr>
          <p:cNvPr id="9" name="Text Placeholder 8">
            <a:extLst>
              <a:ext uri="{FF2B5EF4-FFF2-40B4-BE49-F238E27FC236}">
                <a16:creationId xmlns:a16="http://schemas.microsoft.com/office/drawing/2014/main" id="{5FFA8FAD-0FC9-4108-989F-B2F6DE695B0E}"/>
              </a:ext>
            </a:extLst>
          </p:cNvPr>
          <p:cNvSpPr>
            <a:spLocks noGrp="1"/>
          </p:cNvSpPr>
          <p:nvPr>
            <p:ph type="body" sz="quarter" idx="3"/>
          </p:nvPr>
        </p:nvSpPr>
        <p:spPr/>
        <p:txBody>
          <a:bodyPr/>
          <a:lstStyle/>
          <a:p>
            <a:r>
              <a:rPr lang="en-US" b="1" u="sng" dirty="0">
                <a:solidFill>
                  <a:srgbClr val="FF0000"/>
                </a:solidFill>
              </a:rPr>
              <a:t>Paraphrase</a:t>
            </a:r>
          </a:p>
        </p:txBody>
      </p:sp>
      <p:sp>
        <p:nvSpPr>
          <p:cNvPr id="10" name="Content Placeholder 9">
            <a:extLst>
              <a:ext uri="{FF2B5EF4-FFF2-40B4-BE49-F238E27FC236}">
                <a16:creationId xmlns:a16="http://schemas.microsoft.com/office/drawing/2014/main" id="{D0BD0FC1-3A84-4F27-BB29-2201131B773F}"/>
              </a:ext>
            </a:extLst>
          </p:cNvPr>
          <p:cNvSpPr>
            <a:spLocks noGrp="1"/>
          </p:cNvSpPr>
          <p:nvPr>
            <p:ph sz="quarter" idx="4"/>
          </p:nvPr>
        </p:nvSpPr>
        <p:spPr/>
        <p:txBody>
          <a:bodyPr>
            <a:normAutofit/>
          </a:bodyPr>
          <a:lstStyle/>
          <a:p>
            <a:r>
              <a:rPr lang="en-US" dirty="0">
                <a:solidFill>
                  <a:schemeClr val="tx1"/>
                </a:solidFill>
                <a:latin typeface="Arial" charset="0"/>
              </a:rPr>
              <a:t>In their groundbreaking paper, Bechtel, Shepherd, and Rogers make a solid case that migrant workers face many obstacles to receiving quality health care (Bechtel 18).</a:t>
            </a:r>
          </a:p>
          <a:p>
            <a:endParaRPr lang="en-US" dirty="0">
              <a:solidFill>
                <a:schemeClr val="tx1"/>
              </a:solidFill>
            </a:endParaRPr>
          </a:p>
        </p:txBody>
      </p:sp>
    </p:spTree>
    <p:extLst>
      <p:ext uri="{BB962C8B-B14F-4D97-AF65-F5344CB8AC3E}">
        <p14:creationId xmlns:p14="http://schemas.microsoft.com/office/powerpoint/2010/main" val="276121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D83E-F842-46A1-A59E-47659FACCA18}"/>
              </a:ext>
            </a:extLst>
          </p:cNvPr>
          <p:cNvSpPr>
            <a:spLocks noGrp="1"/>
          </p:cNvSpPr>
          <p:nvPr>
            <p:ph type="title"/>
          </p:nvPr>
        </p:nvSpPr>
        <p:spPr/>
        <p:txBody>
          <a:bodyPr>
            <a:normAutofit/>
          </a:bodyPr>
          <a:lstStyle/>
          <a:p>
            <a:pPr algn="ctr"/>
            <a:r>
              <a:rPr lang="en-US" sz="4400" dirty="0"/>
              <a:t>STUDENT TECHNICAL SUPPORT</a:t>
            </a:r>
          </a:p>
        </p:txBody>
      </p:sp>
      <p:sp>
        <p:nvSpPr>
          <p:cNvPr id="3" name="Text Placeholder 2">
            <a:extLst>
              <a:ext uri="{FF2B5EF4-FFF2-40B4-BE49-F238E27FC236}">
                <a16:creationId xmlns:a16="http://schemas.microsoft.com/office/drawing/2014/main" id="{F217E22C-D10E-4189-8D79-AC458496484A}"/>
              </a:ext>
            </a:extLst>
          </p:cNvPr>
          <p:cNvSpPr>
            <a:spLocks noGrp="1"/>
          </p:cNvSpPr>
          <p:nvPr>
            <p:ph type="body" idx="1"/>
          </p:nvPr>
        </p:nvSpPr>
        <p:spPr/>
        <p:txBody>
          <a:bodyPr>
            <a:normAutofit/>
          </a:bodyPr>
          <a:lstStyle/>
          <a:p>
            <a:pPr marL="114300" indent="0" algn="ctr">
              <a:buNone/>
            </a:pPr>
            <a:r>
              <a:rPr lang="en-US" sz="4800" dirty="0"/>
              <a:t>Please save this number in your phone:</a:t>
            </a:r>
          </a:p>
          <a:p>
            <a:pPr marL="114300" indent="0" algn="ctr">
              <a:buNone/>
            </a:pPr>
            <a:r>
              <a:rPr lang="en-US" sz="8800" dirty="0">
                <a:solidFill>
                  <a:srgbClr val="FFFF00"/>
                </a:solidFill>
              </a:rPr>
              <a:t>972.377.1777</a:t>
            </a:r>
            <a:r>
              <a:rPr lang="en-US" sz="4800" dirty="0"/>
              <a:t> </a:t>
            </a:r>
          </a:p>
          <a:p>
            <a:pPr marL="114300" indent="0" algn="ctr">
              <a:buNone/>
            </a:pPr>
            <a:endParaRPr lang="en-US" sz="4800" dirty="0"/>
          </a:p>
          <a:p>
            <a:pPr marL="114300" indent="0" algn="ctr">
              <a:buNone/>
            </a:pPr>
            <a:r>
              <a:rPr lang="en-US" sz="4800" dirty="0"/>
              <a:t>They are available 24/7.</a:t>
            </a:r>
          </a:p>
        </p:txBody>
      </p:sp>
    </p:spTree>
    <p:extLst>
      <p:ext uri="{BB962C8B-B14F-4D97-AF65-F5344CB8AC3E}">
        <p14:creationId xmlns:p14="http://schemas.microsoft.com/office/powerpoint/2010/main" val="23521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66C8-828A-4303-A31A-DCC9999F5A53}"/>
              </a:ext>
            </a:extLst>
          </p:cNvPr>
          <p:cNvSpPr>
            <a:spLocks noGrp="1"/>
          </p:cNvSpPr>
          <p:nvPr>
            <p:ph type="title"/>
          </p:nvPr>
        </p:nvSpPr>
        <p:spPr>
          <a:xfrm>
            <a:off x="496711" y="365126"/>
            <a:ext cx="11108267" cy="1226608"/>
          </a:xfrm>
        </p:spPr>
        <p:txBody>
          <a:bodyPr>
            <a:normAutofit fontScale="90000"/>
          </a:bodyPr>
          <a:lstStyle/>
          <a:p>
            <a:pPr algn="ctr"/>
            <a:r>
              <a:rPr lang="en-US" sz="4800" b="1" dirty="0">
                <a:solidFill>
                  <a:schemeClr val="tx1"/>
                </a:solidFill>
              </a:rPr>
              <a:t>What is Patchwriting or Mosaic Plagiarism?</a:t>
            </a:r>
          </a:p>
        </p:txBody>
      </p:sp>
      <p:sp>
        <p:nvSpPr>
          <p:cNvPr id="7" name="Content Placeholder 6">
            <a:extLst>
              <a:ext uri="{FF2B5EF4-FFF2-40B4-BE49-F238E27FC236}">
                <a16:creationId xmlns:a16="http://schemas.microsoft.com/office/drawing/2014/main" id="{04D55A66-F3E5-4BA5-8C85-35D703BED6C0}"/>
              </a:ext>
            </a:extLst>
          </p:cNvPr>
          <p:cNvSpPr>
            <a:spLocks noGrp="1"/>
          </p:cNvSpPr>
          <p:nvPr>
            <p:ph sz="half" idx="1"/>
          </p:nvPr>
        </p:nvSpPr>
        <p:spPr>
          <a:xfrm>
            <a:off x="838199" y="1591734"/>
            <a:ext cx="6374131" cy="5046133"/>
          </a:xfrm>
        </p:spPr>
        <p:txBody>
          <a:bodyPr>
            <a:normAutofit/>
          </a:bodyPr>
          <a:lstStyle/>
          <a:p>
            <a:pPr marL="0" indent="0">
              <a:buNone/>
            </a:pPr>
            <a:endParaRPr lang="en-US" sz="1100" dirty="0"/>
          </a:p>
          <a:p>
            <a:pPr marL="0" indent="0">
              <a:buNone/>
            </a:pPr>
            <a:r>
              <a:rPr lang="en-US" dirty="0">
                <a:solidFill>
                  <a:schemeClr val="tx1"/>
                </a:solidFill>
              </a:rPr>
              <a:t>“An inaccurate form of paraphrasing that </a:t>
            </a:r>
            <a:r>
              <a:rPr lang="en-US" b="1" dirty="0">
                <a:solidFill>
                  <a:srgbClr val="FF0000"/>
                </a:solidFill>
              </a:rPr>
              <a:t>relies too heavily on the source material. </a:t>
            </a:r>
            <a:r>
              <a:rPr lang="en-US" dirty="0">
                <a:solidFill>
                  <a:schemeClr val="tx1"/>
                </a:solidFill>
              </a:rPr>
              <a:t>In these instances, direct quotes, pieces of information, phrases, and/or the original author’s ideas are not written completely in the student’s own words and properly cited” </a:t>
            </a:r>
          </a:p>
          <a:p>
            <a:pPr marL="0" indent="0" algn="ctr">
              <a:buNone/>
            </a:pPr>
            <a:r>
              <a:rPr lang="en-US" i="1" dirty="0">
                <a:solidFill>
                  <a:schemeClr val="tx1"/>
                </a:solidFill>
              </a:rPr>
              <a:t>(Collin College 2022-2023 Student Handbook p. 17)</a:t>
            </a:r>
          </a:p>
          <a:p>
            <a:pPr marL="0" indent="0">
              <a:buNone/>
            </a:pPr>
            <a:endParaRPr lang="en-US" dirty="0">
              <a:solidFill>
                <a:schemeClr val="tx1"/>
              </a:solidFill>
            </a:endParaRPr>
          </a:p>
          <a:p>
            <a:pPr marL="0" indent="0">
              <a:buNone/>
            </a:pPr>
            <a:r>
              <a:rPr lang="en-US" b="1" dirty="0">
                <a:solidFill>
                  <a:schemeClr val="tx1"/>
                </a:solidFill>
              </a:rPr>
              <a:t>This includes, but it is not limited to:</a:t>
            </a:r>
          </a:p>
          <a:p>
            <a:pPr marL="285750" indent="-285750">
              <a:buClrTx/>
              <a:buFont typeface="Arial" panose="020B0604020202020204" pitchFamily="34" charset="0"/>
              <a:buChar char="•"/>
            </a:pPr>
            <a:r>
              <a:rPr lang="en-US" b="1" dirty="0" smtClean="0">
                <a:solidFill>
                  <a:srgbClr val="FF0000"/>
                </a:solidFill>
              </a:rPr>
              <a:t>swapping </a:t>
            </a:r>
            <a:r>
              <a:rPr lang="en-US" b="1" dirty="0">
                <a:solidFill>
                  <a:srgbClr val="FF0000"/>
                </a:solidFill>
              </a:rPr>
              <a:t>out words </a:t>
            </a:r>
            <a:r>
              <a:rPr lang="en-US" dirty="0">
                <a:solidFill>
                  <a:schemeClr val="tx1"/>
                </a:solidFill>
              </a:rPr>
              <a:t>for other’s that have similar meaning (i.e. thesaurus)</a:t>
            </a:r>
          </a:p>
          <a:p>
            <a:pPr marL="285750" indent="-285750">
              <a:buClrTx/>
              <a:buFont typeface="Arial" panose="020B0604020202020204" pitchFamily="34" charset="0"/>
              <a:buChar char="•"/>
            </a:pPr>
            <a:r>
              <a:rPr lang="en-US" b="1" dirty="0" smtClean="0">
                <a:solidFill>
                  <a:srgbClr val="FF0000"/>
                </a:solidFill>
              </a:rPr>
              <a:t>adding </a:t>
            </a:r>
            <a:r>
              <a:rPr lang="en-US" b="1" dirty="0">
                <a:solidFill>
                  <a:srgbClr val="FF0000"/>
                </a:solidFill>
              </a:rPr>
              <a:t>or subtracting words </a:t>
            </a:r>
            <a:r>
              <a:rPr lang="en-US" dirty="0">
                <a:solidFill>
                  <a:schemeClr val="tx1"/>
                </a:solidFill>
              </a:rPr>
              <a:t>to make it appear as one’s own</a:t>
            </a:r>
          </a:p>
          <a:p>
            <a:pPr marL="285750" indent="-285750">
              <a:buClrTx/>
              <a:buFont typeface="Arial" panose="020B0604020202020204" pitchFamily="34" charset="0"/>
              <a:buChar char="•"/>
            </a:pPr>
            <a:r>
              <a:rPr lang="en-US" b="1" dirty="0" smtClean="0">
                <a:solidFill>
                  <a:srgbClr val="FF0000"/>
                </a:solidFill>
              </a:rPr>
              <a:t>switching the order </a:t>
            </a:r>
            <a:r>
              <a:rPr lang="en-US" dirty="0" smtClean="0">
                <a:solidFill>
                  <a:schemeClr val="tx1"/>
                </a:solidFill>
              </a:rPr>
              <a:t>in </a:t>
            </a:r>
            <a:r>
              <a:rPr lang="en-US" dirty="0">
                <a:solidFill>
                  <a:schemeClr val="tx1"/>
                </a:solidFill>
              </a:rPr>
              <a:t>which words appear in the sentence</a:t>
            </a:r>
          </a:p>
          <a:p>
            <a:pPr marL="285750" indent="-285750">
              <a:buClrTx/>
              <a:buFont typeface="Arial" panose="020B0604020202020204" pitchFamily="34" charset="0"/>
              <a:buChar char="•"/>
            </a:pPr>
            <a:r>
              <a:rPr lang="en-US" b="1" dirty="0" smtClean="0">
                <a:solidFill>
                  <a:srgbClr val="FF0000"/>
                </a:solidFill>
              </a:rPr>
              <a:t>using </a:t>
            </a:r>
            <a:r>
              <a:rPr lang="en-US" b="1" dirty="0">
                <a:solidFill>
                  <a:srgbClr val="FF0000"/>
                </a:solidFill>
              </a:rPr>
              <a:t>someone else’s ideas, examples, or sentence structure</a:t>
            </a:r>
          </a:p>
        </p:txBody>
      </p:sp>
      <p:pic>
        <p:nvPicPr>
          <p:cNvPr id="5" name="Content Placeholder 4">
            <a:extLst>
              <a:ext uri="{FF2B5EF4-FFF2-40B4-BE49-F238E27FC236}">
                <a16:creationId xmlns:a16="http://schemas.microsoft.com/office/drawing/2014/main" id="{EBD00664-8E22-4191-ACDB-FB564F705BB3}"/>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453354" y="1825625"/>
            <a:ext cx="3435266" cy="4351338"/>
          </a:xfrm>
        </p:spPr>
      </p:pic>
      <p:sp>
        <p:nvSpPr>
          <p:cNvPr id="6" name="TextBox 5">
            <a:extLst>
              <a:ext uri="{FF2B5EF4-FFF2-40B4-BE49-F238E27FC236}">
                <a16:creationId xmlns:a16="http://schemas.microsoft.com/office/drawing/2014/main" id="{C9EF42CC-6483-4B0B-91BC-FED87E8F906A}"/>
              </a:ext>
            </a:extLst>
          </p:cNvPr>
          <p:cNvSpPr txBox="1"/>
          <p:nvPr/>
        </p:nvSpPr>
        <p:spPr>
          <a:xfrm>
            <a:off x="7453354" y="6176963"/>
            <a:ext cx="3435266" cy="230832"/>
          </a:xfrm>
          <a:prstGeom prst="rect">
            <a:avLst/>
          </a:prstGeom>
          <a:noFill/>
        </p:spPr>
        <p:txBody>
          <a:bodyPr wrap="square" rtlCol="0">
            <a:spAutoFit/>
          </a:bodyPr>
          <a:lstStyle/>
          <a:p>
            <a:r>
              <a:rPr lang="en-US" sz="900" dirty="0">
                <a:hlinkClick r:id="rId4" tooltip="https://religiousstudiesproject.com/podcast/autism-religion-and-imagination/autism-puzzle-piece_497935/"/>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1877421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36A2-CC20-4BD6-A52D-8A170110D7A1}"/>
              </a:ext>
            </a:extLst>
          </p:cNvPr>
          <p:cNvSpPr>
            <a:spLocks noGrp="1"/>
          </p:cNvSpPr>
          <p:nvPr>
            <p:ph type="title"/>
          </p:nvPr>
        </p:nvSpPr>
        <p:spPr/>
        <p:txBody>
          <a:bodyPr>
            <a:normAutofit/>
          </a:bodyPr>
          <a:lstStyle/>
          <a:p>
            <a:pPr algn="ctr"/>
            <a:r>
              <a:rPr lang="en-US" sz="4800" b="1" dirty="0">
                <a:solidFill>
                  <a:schemeClr val="tx1"/>
                </a:solidFill>
              </a:rPr>
              <a:t>Patchwriting or Mosaic Plagiarism</a:t>
            </a:r>
          </a:p>
        </p:txBody>
      </p:sp>
      <p:sp>
        <p:nvSpPr>
          <p:cNvPr id="6" name="Text Placeholder 5">
            <a:extLst>
              <a:ext uri="{FF2B5EF4-FFF2-40B4-BE49-F238E27FC236}">
                <a16:creationId xmlns:a16="http://schemas.microsoft.com/office/drawing/2014/main" id="{0BC3C38C-C218-4B60-8E1C-FF78FCA24313}"/>
              </a:ext>
            </a:extLst>
          </p:cNvPr>
          <p:cNvSpPr>
            <a:spLocks noGrp="1"/>
          </p:cNvSpPr>
          <p:nvPr>
            <p:ph type="body" idx="1"/>
          </p:nvPr>
        </p:nvSpPr>
        <p:spPr>
          <a:xfrm>
            <a:off x="973669" y="2218267"/>
            <a:ext cx="4849813" cy="576262"/>
          </a:xfrm>
        </p:spPr>
        <p:txBody>
          <a:bodyPr/>
          <a:lstStyle/>
          <a:p>
            <a:r>
              <a:rPr lang="en-US" b="1" dirty="0">
                <a:solidFill>
                  <a:srgbClr val="FF0000"/>
                </a:solidFill>
              </a:rPr>
              <a:t>What the student submitted:</a:t>
            </a:r>
          </a:p>
        </p:txBody>
      </p:sp>
      <p:sp>
        <p:nvSpPr>
          <p:cNvPr id="7" name="Content Placeholder 6">
            <a:extLst>
              <a:ext uri="{FF2B5EF4-FFF2-40B4-BE49-F238E27FC236}">
                <a16:creationId xmlns:a16="http://schemas.microsoft.com/office/drawing/2014/main" id="{19D45015-AC7C-4DCD-8900-F3CC7D0D5B8C}"/>
              </a:ext>
            </a:extLst>
          </p:cNvPr>
          <p:cNvSpPr>
            <a:spLocks noGrp="1"/>
          </p:cNvSpPr>
          <p:nvPr>
            <p:ph sz="half" idx="2"/>
          </p:nvPr>
        </p:nvSpPr>
        <p:spPr/>
        <p:txBody>
          <a:bodyPr>
            <a:normAutofit/>
          </a:bodyPr>
          <a:lstStyle/>
          <a:p>
            <a:r>
              <a:rPr lang="en-US" dirty="0">
                <a:solidFill>
                  <a:schemeClr val="tx1"/>
                </a:solidFill>
              </a:rPr>
              <a:t>In the book/video, there are </a:t>
            </a:r>
            <a:r>
              <a:rPr lang="en-US" dirty="0">
                <a:solidFill>
                  <a:schemeClr val="tx1"/>
                </a:solidFill>
                <a:highlight>
                  <a:srgbClr val="FFFF00"/>
                </a:highlight>
              </a:rPr>
              <a:t>three </a:t>
            </a:r>
            <a:r>
              <a:rPr lang="en-US" dirty="0">
                <a:solidFill>
                  <a:schemeClr val="tx1"/>
                </a:solidFill>
              </a:rPr>
              <a:t>vital </a:t>
            </a:r>
            <a:r>
              <a:rPr lang="en-US" dirty="0">
                <a:solidFill>
                  <a:schemeClr val="tx1"/>
                </a:solidFill>
                <a:highlight>
                  <a:srgbClr val="FFFF00"/>
                </a:highlight>
              </a:rPr>
              <a:t>parts to Alexander’s </a:t>
            </a:r>
            <a:r>
              <a:rPr lang="en-US" dirty="0">
                <a:solidFill>
                  <a:schemeClr val="tx1"/>
                </a:solidFill>
              </a:rPr>
              <a:t>examination. In the </a:t>
            </a:r>
            <a:r>
              <a:rPr lang="en-US" dirty="0">
                <a:solidFill>
                  <a:schemeClr val="tx1"/>
                </a:solidFill>
                <a:highlight>
                  <a:srgbClr val="FFFF00"/>
                </a:highlight>
              </a:rPr>
              <a:t>first</a:t>
            </a:r>
            <a:r>
              <a:rPr lang="en-US" dirty="0">
                <a:solidFill>
                  <a:schemeClr val="tx1"/>
                </a:solidFill>
              </a:rPr>
              <a:t> place, </a:t>
            </a:r>
            <a:r>
              <a:rPr lang="en-US" dirty="0">
                <a:solidFill>
                  <a:schemeClr val="tx1"/>
                </a:solidFill>
                <a:highlight>
                  <a:srgbClr val="FFFF00"/>
                </a:highlight>
              </a:rPr>
              <a:t>she convincingly </a:t>
            </a:r>
            <a:r>
              <a:rPr lang="en-US" dirty="0">
                <a:solidFill>
                  <a:schemeClr val="tx1"/>
                </a:solidFill>
              </a:rPr>
              <a:t>contends </a:t>
            </a:r>
            <a:r>
              <a:rPr lang="en-US" dirty="0">
                <a:solidFill>
                  <a:schemeClr val="tx1"/>
                </a:solidFill>
                <a:highlight>
                  <a:srgbClr val="FFFF00"/>
                </a:highlight>
              </a:rPr>
              <a:t>that the current </a:t>
            </a:r>
            <a:r>
              <a:rPr lang="en-US" dirty="0">
                <a:solidFill>
                  <a:schemeClr val="tx1"/>
                </a:solidFill>
              </a:rPr>
              <a:t>arrangement </a:t>
            </a:r>
            <a:r>
              <a:rPr lang="en-US" dirty="0">
                <a:solidFill>
                  <a:schemeClr val="tx1"/>
                </a:solidFill>
                <a:highlight>
                  <a:srgbClr val="FFFF00"/>
                </a:highlight>
              </a:rPr>
              <a:t>of mass</a:t>
            </a:r>
            <a:r>
              <a:rPr lang="en-US" dirty="0">
                <a:solidFill>
                  <a:schemeClr val="tx1"/>
                </a:solidFill>
              </a:rPr>
              <a:t> detainment </a:t>
            </a:r>
            <a:r>
              <a:rPr lang="en-US" dirty="0">
                <a:solidFill>
                  <a:schemeClr val="tx1"/>
                </a:solidFill>
                <a:highlight>
                  <a:srgbClr val="FFFF00"/>
                </a:highlight>
              </a:rPr>
              <a:t>in the U.S. has </a:t>
            </a:r>
            <a:r>
              <a:rPr lang="en-US" b="1" dirty="0">
                <a:solidFill>
                  <a:srgbClr val="FF0000"/>
                </a:solidFill>
              </a:rPr>
              <a:t>primarily</a:t>
            </a:r>
            <a:r>
              <a:rPr lang="en-US" dirty="0">
                <a:solidFill>
                  <a:schemeClr val="tx1"/>
                </a:solidFill>
                <a:highlight>
                  <a:srgbClr val="FFFF00"/>
                </a:highlight>
              </a:rPr>
              <a:t> been driven </a:t>
            </a:r>
            <a:r>
              <a:rPr lang="en-US" dirty="0">
                <a:solidFill>
                  <a:schemeClr val="tx1"/>
                </a:solidFill>
              </a:rPr>
              <a:t>fundamentally by the “Battle </a:t>
            </a:r>
            <a:r>
              <a:rPr lang="en-US" dirty="0">
                <a:solidFill>
                  <a:schemeClr val="tx1"/>
                </a:solidFill>
                <a:highlight>
                  <a:srgbClr val="FFFF00"/>
                </a:highlight>
              </a:rPr>
              <a:t>on Drugs.” In the </a:t>
            </a:r>
            <a:r>
              <a:rPr lang="en-US" b="1" dirty="0">
                <a:solidFill>
                  <a:srgbClr val="FF0000"/>
                </a:solidFill>
              </a:rPr>
              <a:t>mid</a:t>
            </a:r>
            <a:r>
              <a:rPr lang="en-US" b="1" dirty="0">
                <a:solidFill>
                  <a:schemeClr val="tx1"/>
                </a:solidFill>
              </a:rPr>
              <a:t> </a:t>
            </a:r>
            <a:r>
              <a:rPr lang="en-US" b="1" dirty="0">
                <a:solidFill>
                  <a:srgbClr val="FF0000"/>
                </a:solidFill>
              </a:rPr>
              <a:t>80’s</a:t>
            </a:r>
            <a:r>
              <a:rPr lang="en-US" dirty="0">
                <a:solidFill>
                  <a:schemeClr val="tx1"/>
                </a:solidFill>
              </a:rPr>
              <a:t>, </a:t>
            </a:r>
            <a:r>
              <a:rPr lang="en-US" dirty="0">
                <a:solidFill>
                  <a:schemeClr val="tx1"/>
                </a:solidFill>
                <a:highlight>
                  <a:srgbClr val="FFFF00"/>
                </a:highlight>
              </a:rPr>
              <a:t>the </a:t>
            </a:r>
            <a:r>
              <a:rPr lang="en-US" b="1" dirty="0">
                <a:solidFill>
                  <a:srgbClr val="FF0000"/>
                </a:solidFill>
              </a:rPr>
              <a:t>Regan</a:t>
            </a:r>
            <a:r>
              <a:rPr lang="en-US" dirty="0">
                <a:solidFill>
                  <a:schemeClr val="tx1"/>
                </a:solidFill>
              </a:rPr>
              <a:t> organization pronounced </a:t>
            </a:r>
            <a:r>
              <a:rPr lang="en-US" dirty="0">
                <a:solidFill>
                  <a:schemeClr val="tx1"/>
                </a:solidFill>
                <a:highlight>
                  <a:srgbClr val="FFFF00"/>
                </a:highlight>
              </a:rPr>
              <a:t>this</a:t>
            </a:r>
            <a:r>
              <a:rPr lang="en-US" dirty="0">
                <a:solidFill>
                  <a:schemeClr val="tx1"/>
                </a:solidFill>
              </a:rPr>
              <a:t> conflict </a:t>
            </a:r>
            <a:r>
              <a:rPr lang="en-US" dirty="0">
                <a:solidFill>
                  <a:schemeClr val="tx1"/>
                </a:solidFill>
                <a:highlight>
                  <a:srgbClr val="FFFF00"/>
                </a:highlight>
              </a:rPr>
              <a:t>and to </a:t>
            </a:r>
            <a:r>
              <a:rPr lang="en-US" dirty="0">
                <a:solidFill>
                  <a:schemeClr val="tx1"/>
                </a:solidFill>
              </a:rPr>
              <a:t>legitimize </a:t>
            </a:r>
            <a:r>
              <a:rPr lang="en-US" dirty="0">
                <a:solidFill>
                  <a:schemeClr val="tx1"/>
                </a:solidFill>
                <a:highlight>
                  <a:srgbClr val="FFFF00"/>
                </a:highlight>
              </a:rPr>
              <a:t>it</a:t>
            </a:r>
            <a:r>
              <a:rPr lang="en-US" dirty="0">
                <a:solidFill>
                  <a:schemeClr val="tx1"/>
                </a:solidFill>
              </a:rPr>
              <a:t> . . . </a:t>
            </a:r>
          </a:p>
        </p:txBody>
      </p:sp>
      <p:sp>
        <p:nvSpPr>
          <p:cNvPr id="8" name="Text Placeholder 7">
            <a:extLst>
              <a:ext uri="{FF2B5EF4-FFF2-40B4-BE49-F238E27FC236}">
                <a16:creationId xmlns:a16="http://schemas.microsoft.com/office/drawing/2014/main" id="{FF940C7F-ADC9-461D-AF0F-C13ACD6130A4}"/>
              </a:ext>
            </a:extLst>
          </p:cNvPr>
          <p:cNvSpPr>
            <a:spLocks noGrp="1"/>
          </p:cNvSpPr>
          <p:nvPr>
            <p:ph type="body" sz="quarter" idx="3"/>
          </p:nvPr>
        </p:nvSpPr>
        <p:spPr/>
        <p:txBody>
          <a:bodyPr/>
          <a:lstStyle/>
          <a:p>
            <a:r>
              <a:rPr lang="en-US" b="1" dirty="0">
                <a:solidFill>
                  <a:srgbClr val="FF0000"/>
                </a:solidFill>
              </a:rPr>
              <a:t>Original Source:</a:t>
            </a:r>
          </a:p>
        </p:txBody>
      </p:sp>
      <p:sp>
        <p:nvSpPr>
          <p:cNvPr id="9" name="Content Placeholder 8">
            <a:extLst>
              <a:ext uri="{FF2B5EF4-FFF2-40B4-BE49-F238E27FC236}">
                <a16:creationId xmlns:a16="http://schemas.microsoft.com/office/drawing/2014/main" id="{E1639127-7892-48E1-83B9-EA6D9BC9464B}"/>
              </a:ext>
            </a:extLst>
          </p:cNvPr>
          <p:cNvSpPr>
            <a:spLocks noGrp="1"/>
          </p:cNvSpPr>
          <p:nvPr>
            <p:ph sz="quarter" idx="4"/>
          </p:nvPr>
        </p:nvSpPr>
        <p:spPr/>
        <p:txBody>
          <a:bodyPr>
            <a:normAutofit/>
          </a:bodyPr>
          <a:lstStyle/>
          <a:p>
            <a:r>
              <a:rPr lang="en-US" dirty="0">
                <a:solidFill>
                  <a:schemeClr val="tx1"/>
                </a:solidFill>
              </a:rPr>
              <a:t>I see </a:t>
            </a:r>
            <a:r>
              <a:rPr lang="en-US" dirty="0">
                <a:solidFill>
                  <a:schemeClr val="tx1"/>
                </a:solidFill>
                <a:highlight>
                  <a:srgbClr val="FFFF00"/>
                </a:highlight>
              </a:rPr>
              <a:t>three </a:t>
            </a:r>
            <a:r>
              <a:rPr lang="en-US" dirty="0">
                <a:solidFill>
                  <a:schemeClr val="tx1"/>
                </a:solidFill>
              </a:rPr>
              <a:t>key </a:t>
            </a:r>
            <a:r>
              <a:rPr lang="en-US" dirty="0">
                <a:solidFill>
                  <a:schemeClr val="tx1"/>
                </a:solidFill>
                <a:highlight>
                  <a:srgbClr val="FFFF00"/>
                </a:highlight>
              </a:rPr>
              <a:t>parts to Alexander’s </a:t>
            </a:r>
            <a:r>
              <a:rPr lang="en-US" dirty="0">
                <a:solidFill>
                  <a:schemeClr val="tx1"/>
                </a:solidFill>
              </a:rPr>
              <a:t>analysis. </a:t>
            </a:r>
            <a:r>
              <a:rPr lang="en-US" dirty="0">
                <a:solidFill>
                  <a:schemeClr val="tx1"/>
                </a:solidFill>
                <a:highlight>
                  <a:srgbClr val="FFFF00"/>
                </a:highlight>
              </a:rPr>
              <a:t>First</a:t>
            </a:r>
            <a:r>
              <a:rPr lang="en-US" dirty="0">
                <a:solidFill>
                  <a:schemeClr val="tx1"/>
                </a:solidFill>
              </a:rPr>
              <a:t>, </a:t>
            </a:r>
            <a:r>
              <a:rPr lang="en-US" dirty="0">
                <a:solidFill>
                  <a:schemeClr val="tx1"/>
                </a:solidFill>
                <a:highlight>
                  <a:srgbClr val="FFFF00"/>
                </a:highlight>
              </a:rPr>
              <a:t>she convincingly </a:t>
            </a:r>
            <a:r>
              <a:rPr lang="en-US" dirty="0">
                <a:solidFill>
                  <a:schemeClr val="tx1"/>
                </a:solidFill>
              </a:rPr>
              <a:t>argues </a:t>
            </a:r>
            <a:r>
              <a:rPr lang="en-US" dirty="0">
                <a:solidFill>
                  <a:schemeClr val="tx1"/>
                </a:solidFill>
                <a:highlight>
                  <a:srgbClr val="FFFF00"/>
                </a:highlight>
              </a:rPr>
              <a:t>that the current</a:t>
            </a:r>
            <a:r>
              <a:rPr lang="en-US" dirty="0">
                <a:solidFill>
                  <a:schemeClr val="tx1"/>
                </a:solidFill>
              </a:rPr>
              <a:t> system </a:t>
            </a:r>
            <a:r>
              <a:rPr lang="en-US" dirty="0">
                <a:solidFill>
                  <a:schemeClr val="tx1"/>
                </a:solidFill>
                <a:highlight>
                  <a:srgbClr val="FFFF00"/>
                </a:highlight>
              </a:rPr>
              <a:t>of mass </a:t>
            </a:r>
            <a:r>
              <a:rPr lang="en-US" dirty="0">
                <a:solidFill>
                  <a:schemeClr val="tx1"/>
                </a:solidFill>
              </a:rPr>
              <a:t>incarceration </a:t>
            </a:r>
            <a:r>
              <a:rPr lang="en-US" dirty="0">
                <a:solidFill>
                  <a:schemeClr val="tx1"/>
                </a:solidFill>
                <a:highlight>
                  <a:srgbClr val="FFFF00"/>
                </a:highlight>
              </a:rPr>
              <a:t>in the U.S. has been driven</a:t>
            </a:r>
            <a:r>
              <a:rPr lang="en-US" dirty="0">
                <a:solidFill>
                  <a:schemeClr val="tx1"/>
                </a:solidFill>
              </a:rPr>
              <a:t> </a:t>
            </a:r>
            <a:r>
              <a:rPr lang="en-US" b="1" dirty="0">
                <a:solidFill>
                  <a:srgbClr val="FF0000"/>
                </a:solidFill>
              </a:rPr>
              <a:t>primarily</a:t>
            </a:r>
            <a:r>
              <a:rPr lang="en-US" dirty="0">
                <a:solidFill>
                  <a:schemeClr val="tx1"/>
                </a:solidFill>
              </a:rPr>
              <a:t> by the “War on Drugs.” </a:t>
            </a:r>
            <a:r>
              <a:rPr lang="en-US" dirty="0">
                <a:solidFill>
                  <a:schemeClr val="tx1"/>
                </a:solidFill>
                <a:highlight>
                  <a:srgbClr val="FFFF00"/>
                </a:highlight>
              </a:rPr>
              <a:t>In the </a:t>
            </a:r>
            <a:r>
              <a:rPr lang="en-US" dirty="0">
                <a:solidFill>
                  <a:schemeClr val="tx1"/>
                </a:solidFill>
              </a:rPr>
              <a:t>early </a:t>
            </a:r>
            <a:r>
              <a:rPr lang="en-US" b="1" dirty="0">
                <a:solidFill>
                  <a:srgbClr val="FF0000"/>
                </a:solidFill>
              </a:rPr>
              <a:t>1980’s</a:t>
            </a:r>
            <a:r>
              <a:rPr lang="en-US" dirty="0">
                <a:solidFill>
                  <a:schemeClr val="tx1"/>
                </a:solidFill>
              </a:rPr>
              <a:t>, </a:t>
            </a:r>
            <a:r>
              <a:rPr lang="en-US" dirty="0">
                <a:solidFill>
                  <a:schemeClr val="tx1"/>
                </a:solidFill>
                <a:highlight>
                  <a:srgbClr val="FFFF00"/>
                </a:highlight>
              </a:rPr>
              <a:t>the </a:t>
            </a:r>
            <a:r>
              <a:rPr lang="en-US" b="1" dirty="0">
                <a:solidFill>
                  <a:srgbClr val="FF0000"/>
                </a:solidFill>
              </a:rPr>
              <a:t>Reagan</a:t>
            </a:r>
            <a:r>
              <a:rPr lang="en-US" dirty="0">
                <a:solidFill>
                  <a:schemeClr val="tx1"/>
                </a:solidFill>
              </a:rPr>
              <a:t> administration declared this war </a:t>
            </a:r>
            <a:r>
              <a:rPr lang="en-US" dirty="0">
                <a:solidFill>
                  <a:schemeClr val="tx1"/>
                </a:solidFill>
                <a:highlight>
                  <a:srgbClr val="FFFF00"/>
                </a:highlight>
              </a:rPr>
              <a:t>and to</a:t>
            </a:r>
            <a:r>
              <a:rPr lang="en-US" dirty="0">
                <a:solidFill>
                  <a:schemeClr val="tx1"/>
                </a:solidFill>
              </a:rPr>
              <a:t> justify </a:t>
            </a:r>
            <a:r>
              <a:rPr lang="en-US" dirty="0">
                <a:solidFill>
                  <a:schemeClr val="tx1"/>
                </a:solidFill>
                <a:highlight>
                  <a:srgbClr val="FFFF00"/>
                </a:highlight>
              </a:rPr>
              <a:t>it</a:t>
            </a:r>
            <a:r>
              <a:rPr lang="en-US" dirty="0">
                <a:solidFill>
                  <a:schemeClr val="tx1"/>
                </a:solidFill>
              </a:rPr>
              <a:t> . . . </a:t>
            </a:r>
          </a:p>
        </p:txBody>
      </p:sp>
    </p:spTree>
    <p:extLst>
      <p:ext uri="{BB962C8B-B14F-4D97-AF65-F5344CB8AC3E}">
        <p14:creationId xmlns:p14="http://schemas.microsoft.com/office/powerpoint/2010/main" val="4113917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34B8E68-73D5-4E26-B041-2BE06EFCC0B1}"/>
              </a:ext>
            </a:extLst>
          </p:cNvPr>
          <p:cNvSpPr>
            <a:spLocks noGrp="1" noRot="1" noChangeArrowheads="1"/>
          </p:cNvSpPr>
          <p:nvPr>
            <p:ph type="title"/>
          </p:nvPr>
        </p:nvSpPr>
        <p:spPr>
          <a:xfrm>
            <a:off x="838200" y="365125"/>
            <a:ext cx="10515600" cy="1125008"/>
          </a:xfrm>
        </p:spPr>
        <p:txBody>
          <a:bodyPr>
            <a:normAutofit/>
          </a:bodyPr>
          <a:lstStyle/>
          <a:p>
            <a:pPr algn="ctr" eaLnBrk="1" hangingPunct="1">
              <a:defRPr/>
            </a:pPr>
            <a:r>
              <a:rPr lang="en-US" sz="4800" b="1" dirty="0">
                <a:solidFill>
                  <a:schemeClr val="tx1"/>
                </a:solidFill>
              </a:rPr>
              <a:t>Tips to Avoid Plagiarism</a:t>
            </a:r>
          </a:p>
        </p:txBody>
      </p:sp>
      <p:sp>
        <p:nvSpPr>
          <p:cNvPr id="32771" name="Rectangle 3">
            <a:extLst>
              <a:ext uri="{FF2B5EF4-FFF2-40B4-BE49-F238E27FC236}">
                <a16:creationId xmlns:a16="http://schemas.microsoft.com/office/drawing/2014/main" id="{629AC0E1-16BE-4999-BBC6-0BEC70112533}"/>
              </a:ext>
            </a:extLst>
          </p:cNvPr>
          <p:cNvSpPr>
            <a:spLocks noGrp="1" noRot="1" noChangeArrowheads="1"/>
          </p:cNvSpPr>
          <p:nvPr>
            <p:ph sz="half" idx="1"/>
          </p:nvPr>
        </p:nvSpPr>
        <p:spPr>
          <a:xfrm>
            <a:off x="838200" y="1591733"/>
            <a:ext cx="5494867" cy="4816062"/>
          </a:xfrm>
        </p:spPr>
        <p:txBody>
          <a:bodyPr>
            <a:normAutofit/>
          </a:bodyPr>
          <a:lstStyle/>
          <a:p>
            <a:pPr marL="609600" indent="-609600">
              <a:lnSpc>
                <a:spcPct val="80000"/>
              </a:lnSpc>
              <a:spcAft>
                <a:spcPct val="10000"/>
              </a:spcAft>
              <a:buFontTx/>
              <a:buAutoNum type="arabicPeriod"/>
              <a:defRPr/>
            </a:pPr>
            <a:endParaRPr lang="en-US" sz="1100" dirty="0">
              <a:solidFill>
                <a:schemeClr val="tx1"/>
              </a:solidFill>
              <a:latin typeface="Arial" charset="0"/>
            </a:endParaRPr>
          </a:p>
          <a:p>
            <a:pPr marL="609600" indent="-609600">
              <a:lnSpc>
                <a:spcPct val="120000"/>
              </a:lnSpc>
              <a:spcAft>
                <a:spcPct val="10000"/>
              </a:spcAft>
              <a:buClrTx/>
              <a:buFontTx/>
              <a:buAutoNum type="arabicPeriod"/>
              <a:defRPr/>
            </a:pPr>
            <a:r>
              <a:rPr lang="en-US" dirty="0">
                <a:solidFill>
                  <a:schemeClr val="tx1"/>
                </a:solidFill>
                <a:latin typeface="Arial" charset="0"/>
              </a:rPr>
              <a:t>Manage your time wisely. </a:t>
            </a:r>
          </a:p>
          <a:p>
            <a:pPr marL="609600" indent="-609600">
              <a:lnSpc>
                <a:spcPct val="120000"/>
              </a:lnSpc>
              <a:spcAft>
                <a:spcPct val="10000"/>
              </a:spcAft>
              <a:buClrTx/>
              <a:buFontTx/>
              <a:buAutoNum type="arabicPeriod"/>
              <a:defRPr/>
            </a:pPr>
            <a:r>
              <a:rPr lang="en-US" dirty="0">
                <a:solidFill>
                  <a:schemeClr val="tx1"/>
                </a:solidFill>
                <a:latin typeface="Arial" charset="0"/>
              </a:rPr>
              <a:t>Start writing assignments early.</a:t>
            </a:r>
          </a:p>
          <a:p>
            <a:pPr marL="609600" indent="-609600">
              <a:lnSpc>
                <a:spcPct val="120000"/>
              </a:lnSpc>
              <a:spcAft>
                <a:spcPct val="10000"/>
              </a:spcAft>
              <a:buClrTx/>
              <a:buFontTx/>
              <a:buAutoNum type="arabicPeriod"/>
              <a:defRPr/>
            </a:pPr>
            <a:r>
              <a:rPr lang="en-US" dirty="0">
                <a:solidFill>
                  <a:schemeClr val="tx1"/>
                </a:solidFill>
                <a:latin typeface="Arial" charset="0"/>
              </a:rPr>
              <a:t>After reviewing the source summarize the key information entirely in your own words and give credit (in-text and work cited page).</a:t>
            </a:r>
          </a:p>
          <a:p>
            <a:pPr marL="609600" indent="-609600">
              <a:lnSpc>
                <a:spcPct val="120000"/>
              </a:lnSpc>
              <a:spcAft>
                <a:spcPct val="10000"/>
              </a:spcAft>
              <a:buClrTx/>
              <a:buFontTx/>
              <a:buAutoNum type="arabicPeriod"/>
              <a:defRPr/>
            </a:pPr>
            <a:r>
              <a:rPr lang="en-US" dirty="0">
                <a:solidFill>
                  <a:schemeClr val="tx1"/>
                </a:solidFill>
                <a:latin typeface="Arial" charset="0"/>
              </a:rPr>
              <a:t>Consider how much directly quoted material you include in your paper.</a:t>
            </a:r>
          </a:p>
          <a:p>
            <a:pPr marL="609600" indent="-609600">
              <a:lnSpc>
                <a:spcPct val="120000"/>
              </a:lnSpc>
              <a:spcAft>
                <a:spcPct val="10000"/>
              </a:spcAft>
              <a:buClrTx/>
              <a:buFontTx/>
              <a:buAutoNum type="arabicPeriod"/>
              <a:defRPr/>
            </a:pPr>
            <a:r>
              <a:rPr lang="en-US" dirty="0">
                <a:solidFill>
                  <a:schemeClr val="tx1"/>
                </a:solidFill>
                <a:latin typeface="Arial" charset="0"/>
              </a:rPr>
              <a:t>Check direct quotes against the original document to ensure accuracy.</a:t>
            </a:r>
          </a:p>
          <a:p>
            <a:pPr marL="609600" indent="-609600">
              <a:lnSpc>
                <a:spcPct val="120000"/>
              </a:lnSpc>
              <a:spcAft>
                <a:spcPct val="10000"/>
              </a:spcAft>
              <a:buClrTx/>
              <a:buFontTx/>
              <a:buAutoNum type="arabicPeriod"/>
              <a:defRPr/>
            </a:pPr>
            <a:r>
              <a:rPr lang="en-US" dirty="0">
                <a:solidFill>
                  <a:schemeClr val="tx1"/>
                </a:solidFill>
                <a:latin typeface="Arial" charset="0"/>
              </a:rPr>
              <a:t>If you are not sure whether you should cite, go ahead and cite the source.</a:t>
            </a:r>
          </a:p>
          <a:p>
            <a:pPr marL="609600" indent="-609600">
              <a:lnSpc>
                <a:spcPct val="120000"/>
              </a:lnSpc>
              <a:spcAft>
                <a:spcPct val="10000"/>
              </a:spcAft>
              <a:buClrTx/>
              <a:buFontTx/>
              <a:buAutoNum type="arabicPeriod"/>
              <a:defRPr/>
            </a:pPr>
            <a:r>
              <a:rPr lang="en-US" dirty="0">
                <a:solidFill>
                  <a:schemeClr val="tx1"/>
                </a:solidFill>
                <a:latin typeface="Arial" charset="0"/>
              </a:rPr>
              <a:t>Ask the Writing Center or your professor for assistance.</a:t>
            </a:r>
          </a:p>
        </p:txBody>
      </p:sp>
      <p:pic>
        <p:nvPicPr>
          <p:cNvPr id="4" name="Picture 3">
            <a:extLst>
              <a:ext uri="{FF2B5EF4-FFF2-40B4-BE49-F238E27FC236}">
                <a16:creationId xmlns:a16="http://schemas.microsoft.com/office/drawing/2014/main" id="{45A15FAC-5621-43D3-B658-4F1DE6270FE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773332" y="1842125"/>
            <a:ext cx="4939083" cy="4152275"/>
          </a:xfrm>
          <a:prstGeom prst="rect">
            <a:avLst/>
          </a:prstGeom>
        </p:spPr>
      </p:pic>
      <p:sp>
        <p:nvSpPr>
          <p:cNvPr id="6" name="TextBox 5">
            <a:extLst>
              <a:ext uri="{FF2B5EF4-FFF2-40B4-BE49-F238E27FC236}">
                <a16:creationId xmlns:a16="http://schemas.microsoft.com/office/drawing/2014/main" id="{B034A716-E524-453D-A4E6-A5D0D78725E0}"/>
              </a:ext>
            </a:extLst>
          </p:cNvPr>
          <p:cNvSpPr txBox="1"/>
          <p:nvPr/>
        </p:nvSpPr>
        <p:spPr>
          <a:xfrm>
            <a:off x="6953865" y="6230976"/>
            <a:ext cx="3903190" cy="230832"/>
          </a:xfrm>
          <a:prstGeom prst="rect">
            <a:avLst/>
          </a:prstGeom>
          <a:noFill/>
        </p:spPr>
        <p:txBody>
          <a:bodyPr wrap="square" rtlCol="0">
            <a:spAutoFit/>
          </a:bodyPr>
          <a:lstStyle/>
          <a:p>
            <a:r>
              <a:rPr lang="en-US" sz="900" b="1" dirty="0">
                <a:solidFill>
                  <a:srgbClr val="0066FF"/>
                </a:solidFill>
                <a:hlinkClick r:id="rId4" tooltip="https://owl.excelsior.edu/research/revising-and-editing-a-research-paper/"/>
              </a:rPr>
              <a:t>This Photo</a:t>
            </a:r>
            <a:r>
              <a:rPr lang="en-US" sz="900" b="1" dirty="0">
                <a:solidFill>
                  <a:srgbClr val="0066FF"/>
                </a:solidFill>
              </a:rPr>
              <a:t> </a:t>
            </a:r>
            <a:r>
              <a:rPr lang="en-US" sz="900" b="1" dirty="0">
                <a:solidFill>
                  <a:srgbClr val="FF0000"/>
                </a:solidFill>
              </a:rPr>
              <a:t>by Unknown Author is licensed under </a:t>
            </a:r>
            <a:r>
              <a:rPr lang="en-US" sz="900" b="1" dirty="0">
                <a:solidFill>
                  <a:srgbClr val="FF0000"/>
                </a:solidFill>
                <a:hlinkClick r:id="rId5" tooltip="https://creativecommons.org/licenses/by/3.0/"/>
              </a:rPr>
              <a:t>CC BY</a:t>
            </a:r>
            <a:endParaRPr lang="en-US" sz="900" b="1" dirty="0">
              <a:solidFill>
                <a:srgbClr val="FF0000"/>
              </a:solidFill>
            </a:endParaRPr>
          </a:p>
        </p:txBody>
      </p:sp>
    </p:spTree>
    <p:extLst>
      <p:ext uri="{BB962C8B-B14F-4D97-AF65-F5344CB8AC3E}">
        <p14:creationId xmlns:p14="http://schemas.microsoft.com/office/powerpoint/2010/main" val="542394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70D7E8-61A1-4BE3-A151-ACE0890E6821}"/>
              </a:ext>
            </a:extLst>
          </p:cNvPr>
          <p:cNvSpPr>
            <a:spLocks noGrp="1"/>
          </p:cNvSpPr>
          <p:nvPr>
            <p:ph type="title"/>
          </p:nvPr>
        </p:nvSpPr>
        <p:spPr>
          <a:xfrm>
            <a:off x="717533" y="391936"/>
            <a:ext cx="10131425" cy="1456267"/>
          </a:xfrm>
        </p:spPr>
        <p:txBody>
          <a:bodyPr>
            <a:normAutofit/>
          </a:bodyPr>
          <a:lstStyle/>
          <a:p>
            <a:pPr algn="ctr"/>
            <a:r>
              <a:rPr lang="en-US" sz="4800" b="1" dirty="0">
                <a:solidFill>
                  <a:schemeClr val="tx1"/>
                </a:solidFill>
              </a:rPr>
              <a:t>Cheating (Most Common Offenses) </a:t>
            </a:r>
          </a:p>
        </p:txBody>
      </p:sp>
      <p:sp>
        <p:nvSpPr>
          <p:cNvPr id="5" name="Content Placeholder 4">
            <a:extLst>
              <a:ext uri="{FF2B5EF4-FFF2-40B4-BE49-F238E27FC236}">
                <a16:creationId xmlns:a16="http://schemas.microsoft.com/office/drawing/2014/main" id="{6711EE81-02A3-4ECE-939A-DC06B2687CBE}"/>
              </a:ext>
            </a:extLst>
          </p:cNvPr>
          <p:cNvSpPr>
            <a:spLocks noGrp="1"/>
          </p:cNvSpPr>
          <p:nvPr>
            <p:ph sz="half" idx="1"/>
          </p:nvPr>
        </p:nvSpPr>
        <p:spPr>
          <a:xfrm>
            <a:off x="6172200" y="1848203"/>
            <a:ext cx="5181600" cy="4351338"/>
          </a:xfrm>
        </p:spPr>
        <p:txBody>
          <a:bodyPr>
            <a:normAutofit/>
          </a:bodyPr>
          <a:lstStyle/>
          <a:p>
            <a:pPr>
              <a:buClr>
                <a:schemeClr val="tx1"/>
              </a:buClr>
            </a:pPr>
            <a:r>
              <a:rPr lang="en-US" b="1" dirty="0">
                <a:solidFill>
                  <a:srgbClr val="FF0000"/>
                </a:solidFill>
              </a:rPr>
              <a:t>Using unauthorized or wearable devices </a:t>
            </a:r>
            <a:r>
              <a:rPr lang="en-US" dirty="0">
                <a:solidFill>
                  <a:schemeClr val="tx1"/>
                </a:solidFill>
              </a:rPr>
              <a:t>while taking a quiz or examination (i.e., Apple Watch or smart watch, cell phone, etc.).</a:t>
            </a:r>
          </a:p>
          <a:p>
            <a:pPr>
              <a:buClr>
                <a:schemeClr val="tx1"/>
              </a:buClr>
            </a:pPr>
            <a:r>
              <a:rPr lang="en-US" b="1" dirty="0">
                <a:solidFill>
                  <a:srgbClr val="FF0000"/>
                </a:solidFill>
              </a:rPr>
              <a:t>Submitting or resubmitting an assignment </a:t>
            </a:r>
            <a:r>
              <a:rPr lang="en-US" dirty="0">
                <a:solidFill>
                  <a:schemeClr val="tx1"/>
                </a:solidFill>
              </a:rPr>
              <a:t>in whole or in part (i.e. recycling an assignment or self-plagiarism.</a:t>
            </a:r>
          </a:p>
          <a:p>
            <a:pPr>
              <a:buClr>
                <a:schemeClr val="tx1"/>
              </a:buClr>
            </a:pPr>
            <a:r>
              <a:rPr lang="en-US" b="1" dirty="0">
                <a:solidFill>
                  <a:srgbClr val="FF0000"/>
                </a:solidFill>
              </a:rPr>
              <a:t>Violating</a:t>
            </a:r>
            <a:r>
              <a:rPr lang="en-US" dirty="0">
                <a:solidFill>
                  <a:schemeClr val="tx1"/>
                </a:solidFill>
              </a:rPr>
              <a:t> a faculty member’s and/or Testing Center’s </a:t>
            </a:r>
            <a:r>
              <a:rPr lang="en-US" b="1" dirty="0">
                <a:solidFill>
                  <a:srgbClr val="FF0000"/>
                </a:solidFill>
              </a:rPr>
              <a:t>testing policies </a:t>
            </a:r>
            <a:r>
              <a:rPr lang="en-US" dirty="0">
                <a:solidFill>
                  <a:schemeClr val="tx1"/>
                </a:solidFill>
              </a:rPr>
              <a:t>and </a:t>
            </a:r>
            <a:r>
              <a:rPr lang="en-US" dirty="0" smtClean="0">
                <a:solidFill>
                  <a:schemeClr val="tx1"/>
                </a:solidFill>
              </a:rPr>
              <a:t>procedures.</a:t>
            </a:r>
          </a:p>
          <a:p>
            <a:pPr>
              <a:buClrTx/>
              <a:buFont typeface="Arial" panose="020B0604020202020204" pitchFamily="34" charset="0"/>
              <a:buChar char="•"/>
            </a:pPr>
            <a:r>
              <a:rPr lang="en-US" dirty="0" smtClean="0">
                <a:solidFill>
                  <a:schemeClr val="tx1"/>
                </a:solidFill>
              </a:rPr>
              <a:t>Attempting </a:t>
            </a:r>
            <a:r>
              <a:rPr lang="en-US" dirty="0">
                <a:solidFill>
                  <a:schemeClr val="tx1"/>
                </a:solidFill>
              </a:rPr>
              <a:t>to fulfill the requirements of a course through any other </a:t>
            </a:r>
            <a:r>
              <a:rPr lang="en-US" b="1" dirty="0">
                <a:solidFill>
                  <a:srgbClr val="FF0000"/>
                </a:solidFill>
              </a:rPr>
              <a:t>dishonest</a:t>
            </a:r>
            <a:r>
              <a:rPr lang="en-US" dirty="0">
                <a:solidFill>
                  <a:schemeClr val="tx1"/>
                </a:solidFill>
              </a:rPr>
              <a:t> means.</a:t>
            </a:r>
          </a:p>
        </p:txBody>
      </p:sp>
      <p:pic>
        <p:nvPicPr>
          <p:cNvPr id="7" name="Picture 6">
            <a:extLst>
              <a:ext uri="{FF2B5EF4-FFF2-40B4-BE49-F238E27FC236}">
                <a16:creationId xmlns:a16="http://schemas.microsoft.com/office/drawing/2014/main" id="{38617852-6F5F-483F-A81A-F0463CBA97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38200" y="1848203"/>
            <a:ext cx="5127593" cy="3742355"/>
          </a:xfrm>
          <a:prstGeom prst="rect">
            <a:avLst/>
          </a:prstGeom>
        </p:spPr>
      </p:pic>
      <p:sp>
        <p:nvSpPr>
          <p:cNvPr id="8" name="TextBox 7">
            <a:extLst>
              <a:ext uri="{FF2B5EF4-FFF2-40B4-BE49-F238E27FC236}">
                <a16:creationId xmlns:a16="http://schemas.microsoft.com/office/drawing/2014/main" id="{3403B448-33BA-4E55-9C32-15FA3200159C}"/>
              </a:ext>
            </a:extLst>
          </p:cNvPr>
          <p:cNvSpPr txBox="1"/>
          <p:nvPr/>
        </p:nvSpPr>
        <p:spPr>
          <a:xfrm>
            <a:off x="1020746" y="5903004"/>
            <a:ext cx="4762500" cy="230832"/>
          </a:xfrm>
          <a:prstGeom prst="rect">
            <a:avLst/>
          </a:prstGeom>
          <a:noFill/>
        </p:spPr>
        <p:txBody>
          <a:bodyPr wrap="square" rtlCol="0">
            <a:spAutoFit/>
          </a:bodyPr>
          <a:lstStyle/>
          <a:p>
            <a:r>
              <a:rPr lang="en-US" sz="900" b="1" dirty="0">
                <a:solidFill>
                  <a:srgbClr val="FF0000"/>
                </a:solidFill>
                <a:hlinkClick r:id="rId4" tooltip="https://www.flickr.com/photos/30478819@N08/51225179437/"/>
              </a:rPr>
              <a:t>This Photo</a:t>
            </a:r>
            <a:r>
              <a:rPr lang="en-US" sz="900" b="1" dirty="0">
                <a:solidFill>
                  <a:srgbClr val="FF0000"/>
                </a:solidFill>
              </a:rPr>
              <a:t> by Unknown Author is licensed under </a:t>
            </a:r>
            <a:r>
              <a:rPr lang="en-US" sz="900" b="1" dirty="0">
                <a:solidFill>
                  <a:srgbClr val="FF0000"/>
                </a:solidFill>
                <a:hlinkClick r:id="rId5" tooltip="https://creativecommons.org/licenses/by/3.0/"/>
              </a:rPr>
              <a:t>CC BY</a:t>
            </a:r>
            <a:endParaRPr lang="en-US" sz="900" b="1" dirty="0">
              <a:solidFill>
                <a:srgbClr val="FF0000"/>
              </a:solidFill>
            </a:endParaRPr>
          </a:p>
        </p:txBody>
      </p:sp>
    </p:spTree>
    <p:extLst>
      <p:ext uri="{BB962C8B-B14F-4D97-AF65-F5344CB8AC3E}">
        <p14:creationId xmlns:p14="http://schemas.microsoft.com/office/powerpoint/2010/main" val="2194388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5A98-FE06-48F1-A35D-E281DC5DAE44}"/>
              </a:ext>
            </a:extLst>
          </p:cNvPr>
          <p:cNvSpPr>
            <a:spLocks noGrp="1"/>
          </p:cNvSpPr>
          <p:nvPr>
            <p:ph type="title"/>
          </p:nvPr>
        </p:nvSpPr>
        <p:spPr/>
        <p:txBody>
          <a:bodyPr>
            <a:normAutofit/>
          </a:bodyPr>
          <a:lstStyle/>
          <a:p>
            <a:pPr algn="ctr"/>
            <a:r>
              <a:rPr lang="en-US" sz="4800" b="1" dirty="0">
                <a:solidFill>
                  <a:schemeClr val="tx1"/>
                </a:solidFill>
              </a:rPr>
              <a:t>Collusion</a:t>
            </a:r>
          </a:p>
        </p:txBody>
      </p:sp>
      <p:sp>
        <p:nvSpPr>
          <p:cNvPr id="3" name="Content Placeholder 2">
            <a:extLst>
              <a:ext uri="{FF2B5EF4-FFF2-40B4-BE49-F238E27FC236}">
                <a16:creationId xmlns:a16="http://schemas.microsoft.com/office/drawing/2014/main" id="{9BBA4741-A738-4A0C-9831-AA24E7B4BA44}"/>
              </a:ext>
            </a:extLst>
          </p:cNvPr>
          <p:cNvSpPr>
            <a:spLocks noGrp="1"/>
          </p:cNvSpPr>
          <p:nvPr>
            <p:ph sz="half" idx="1"/>
          </p:nvPr>
        </p:nvSpPr>
        <p:spPr/>
        <p:txBody>
          <a:bodyPr>
            <a:normAutofit fontScale="77500" lnSpcReduction="20000"/>
          </a:bodyPr>
          <a:lstStyle/>
          <a:p>
            <a:pPr marL="0" indent="0">
              <a:buNone/>
            </a:pPr>
            <a:r>
              <a:rPr lang="en-US" sz="3000" b="1" i="1" dirty="0" smtClean="0">
                <a:solidFill>
                  <a:srgbClr val="FF0000"/>
                </a:solidFill>
              </a:rPr>
              <a:t>Intentionally or unintentionally helping someone else commit scholastic dishonesty by:</a:t>
            </a:r>
            <a:endParaRPr lang="en-US" sz="3000" b="1" i="1" dirty="0">
              <a:solidFill>
                <a:srgbClr val="FF0000"/>
              </a:solidFill>
            </a:endParaRPr>
          </a:p>
          <a:p>
            <a:pPr>
              <a:buClrTx/>
            </a:pPr>
            <a:r>
              <a:rPr lang="en-US" sz="3000" dirty="0">
                <a:solidFill>
                  <a:schemeClr val="tx1"/>
                </a:solidFill>
              </a:rPr>
              <a:t>providing an inappropriate level assistance</a:t>
            </a:r>
          </a:p>
          <a:p>
            <a:pPr>
              <a:buClrTx/>
            </a:pPr>
            <a:r>
              <a:rPr lang="en-US" sz="3000" dirty="0">
                <a:solidFill>
                  <a:schemeClr val="tx1"/>
                </a:solidFill>
              </a:rPr>
              <a:t>working with another student on an assignment, project, quiz, or exam without the professor’s permission,</a:t>
            </a:r>
          </a:p>
          <a:p>
            <a:pPr>
              <a:buClrTx/>
            </a:pPr>
            <a:r>
              <a:rPr lang="en-US" sz="3000" dirty="0">
                <a:solidFill>
                  <a:schemeClr val="tx1"/>
                </a:solidFill>
              </a:rPr>
              <a:t>sharing a paper or a project with another student without the professor’s permission</a:t>
            </a:r>
            <a:r>
              <a:rPr lang="en-US" dirty="0">
                <a:solidFill>
                  <a:schemeClr val="tx1"/>
                </a:solidFill>
              </a:rPr>
              <a:t>.</a:t>
            </a:r>
          </a:p>
        </p:txBody>
      </p:sp>
      <p:sp>
        <p:nvSpPr>
          <p:cNvPr id="7" name="Content Placeholder 6">
            <a:extLst>
              <a:ext uri="{FF2B5EF4-FFF2-40B4-BE49-F238E27FC236}">
                <a16:creationId xmlns:a16="http://schemas.microsoft.com/office/drawing/2014/main" id="{05495B09-A456-4D5E-86C9-FAFED2ADB85C}"/>
              </a:ext>
            </a:extLst>
          </p:cNvPr>
          <p:cNvSpPr>
            <a:spLocks noGrp="1"/>
          </p:cNvSpPr>
          <p:nvPr>
            <p:ph sz="half" idx="2"/>
          </p:nvPr>
        </p:nvSpPr>
        <p:spPr>
          <a:xfrm>
            <a:off x="6172200" y="1825625"/>
            <a:ext cx="5181600" cy="1603375"/>
          </a:xfrm>
        </p:spPr>
        <p:txBody>
          <a:bodyPr>
            <a:normAutofit fontScale="77500" lnSpcReduction="20000"/>
          </a:bodyPr>
          <a:lstStyle/>
          <a:p>
            <a:r>
              <a:rPr lang="en-US" sz="2600" b="1" u="sng" dirty="0">
                <a:solidFill>
                  <a:srgbClr val="FF0000"/>
                </a:solidFill>
              </a:rPr>
              <a:t>Bottom line</a:t>
            </a:r>
            <a:r>
              <a:rPr lang="en-US" sz="2600" dirty="0">
                <a:solidFill>
                  <a:srgbClr val="FF0000"/>
                </a:solidFill>
              </a:rPr>
              <a:t>: </a:t>
            </a:r>
            <a:r>
              <a:rPr lang="en-US" sz="2600" i="1" dirty="0">
                <a:solidFill>
                  <a:schemeClr val="tx1"/>
                </a:solidFill>
              </a:rPr>
              <a:t>If you need to submit a document to your professor and it only lists your name, </a:t>
            </a:r>
            <a:r>
              <a:rPr lang="en-US" sz="2600" i="1" u="sng" dirty="0" smtClean="0">
                <a:solidFill>
                  <a:schemeClr val="tx1"/>
                </a:solidFill>
              </a:rPr>
              <a:t>it should be a reflection of your own, individual academic work</a:t>
            </a:r>
            <a:r>
              <a:rPr lang="en-US" sz="2600" i="1" dirty="0" smtClean="0">
                <a:solidFill>
                  <a:schemeClr val="tx1"/>
                </a:solidFill>
              </a:rPr>
              <a:t>. </a:t>
            </a:r>
            <a:endParaRPr lang="en-US" sz="2600" i="1" dirty="0">
              <a:solidFill>
                <a:schemeClr val="tx1"/>
              </a:solidFill>
            </a:endParaRPr>
          </a:p>
          <a:p>
            <a:endParaRPr lang="en-US" dirty="0"/>
          </a:p>
        </p:txBody>
      </p:sp>
      <p:pic>
        <p:nvPicPr>
          <p:cNvPr id="9" name="Picture 8">
            <a:extLst>
              <a:ext uri="{FF2B5EF4-FFF2-40B4-BE49-F238E27FC236}">
                <a16:creationId xmlns:a16="http://schemas.microsoft.com/office/drawing/2014/main" id="{B32BC9DF-E6CE-4B83-AC74-9CC1280805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551928" y="3429000"/>
            <a:ext cx="3953934" cy="2882900"/>
          </a:xfrm>
          <a:prstGeom prst="rect">
            <a:avLst/>
          </a:prstGeom>
        </p:spPr>
      </p:pic>
      <p:sp>
        <p:nvSpPr>
          <p:cNvPr id="10" name="TextBox 9">
            <a:extLst>
              <a:ext uri="{FF2B5EF4-FFF2-40B4-BE49-F238E27FC236}">
                <a16:creationId xmlns:a16="http://schemas.microsoft.com/office/drawing/2014/main" id="{057F5E02-3BC9-413A-A813-AD958F5E99E5}"/>
              </a:ext>
            </a:extLst>
          </p:cNvPr>
          <p:cNvSpPr txBox="1"/>
          <p:nvPr/>
        </p:nvSpPr>
        <p:spPr>
          <a:xfrm>
            <a:off x="6517605" y="6414330"/>
            <a:ext cx="4022579" cy="230832"/>
          </a:xfrm>
          <a:prstGeom prst="rect">
            <a:avLst/>
          </a:prstGeom>
          <a:noFill/>
        </p:spPr>
        <p:txBody>
          <a:bodyPr wrap="square" rtlCol="0">
            <a:spAutoFit/>
          </a:bodyPr>
          <a:lstStyle/>
          <a:p>
            <a:r>
              <a:rPr lang="en-US" sz="900" b="1" dirty="0">
                <a:solidFill>
                  <a:srgbClr val="FF0000"/>
                </a:solidFill>
                <a:hlinkClick r:id="rId4" tooltip="https://courses.lumenlearning.com/suny-fmcc-engcomp1/chapter/mla-document-formatting/"/>
              </a:rPr>
              <a:t>This Photo</a:t>
            </a:r>
            <a:r>
              <a:rPr lang="en-US" sz="900" b="1" dirty="0">
                <a:solidFill>
                  <a:srgbClr val="FF0000"/>
                </a:solidFill>
              </a:rPr>
              <a:t> by Unknown Author is licensed under </a:t>
            </a:r>
            <a:r>
              <a:rPr lang="en-US" sz="900" b="1" dirty="0">
                <a:solidFill>
                  <a:srgbClr val="FF0000"/>
                </a:solidFill>
                <a:hlinkClick r:id="rId5" tooltip="https://creativecommons.org/licenses/by-sa/3.0/"/>
              </a:rPr>
              <a:t>CC BY-SA</a:t>
            </a:r>
            <a:endParaRPr lang="en-US" sz="900" b="1" dirty="0">
              <a:solidFill>
                <a:srgbClr val="FF0000"/>
              </a:solidFill>
            </a:endParaRPr>
          </a:p>
        </p:txBody>
      </p:sp>
    </p:spTree>
    <p:extLst>
      <p:ext uri="{BB962C8B-B14F-4D97-AF65-F5344CB8AC3E}">
        <p14:creationId xmlns:p14="http://schemas.microsoft.com/office/powerpoint/2010/main" val="235744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65" y="101600"/>
            <a:ext cx="10131425" cy="1456267"/>
          </a:xfrm>
        </p:spPr>
        <p:txBody>
          <a:bodyPr/>
          <a:lstStyle/>
          <a:p>
            <a:r>
              <a:rPr lang="en-US" b="1" dirty="0" smtClean="0"/>
              <a:t>Final </a:t>
            </a:r>
            <a:r>
              <a:rPr lang="en-US" b="1" dirty="0"/>
              <a:t>Reminders</a:t>
            </a:r>
          </a:p>
        </p:txBody>
      </p:sp>
      <p:sp>
        <p:nvSpPr>
          <p:cNvPr id="3" name="Text Placeholder 2"/>
          <p:cNvSpPr>
            <a:spLocks noGrp="1"/>
          </p:cNvSpPr>
          <p:nvPr>
            <p:ph type="body" idx="1"/>
          </p:nvPr>
        </p:nvSpPr>
        <p:spPr>
          <a:xfrm>
            <a:off x="713511" y="1557867"/>
            <a:ext cx="10131425" cy="4535056"/>
          </a:xfrm>
        </p:spPr>
        <p:txBody>
          <a:bodyPr>
            <a:noAutofit/>
          </a:bodyPr>
          <a:lstStyle/>
          <a:p>
            <a:r>
              <a:rPr lang="en-US" sz="2400" dirty="0"/>
              <a:t>When in doubt, </a:t>
            </a:r>
            <a:r>
              <a:rPr lang="en-US" sz="2400" dirty="0" smtClean="0"/>
              <a:t>check </a:t>
            </a:r>
            <a:r>
              <a:rPr lang="en-US" sz="2400" dirty="0"/>
              <a:t>COLLIN’s canvas, and check COLLIN email</a:t>
            </a:r>
          </a:p>
          <a:p>
            <a:r>
              <a:rPr lang="en-US" sz="2400" dirty="0"/>
              <a:t>The student is the main person who needs to contact the professor</a:t>
            </a:r>
          </a:p>
          <a:p>
            <a:r>
              <a:rPr lang="en-US" sz="2400" dirty="0"/>
              <a:t>If you have questions about your child’s grade, please ask them to pull up their Collin canvas account.</a:t>
            </a:r>
          </a:p>
          <a:p>
            <a:r>
              <a:rPr lang="en-US" sz="2400" dirty="0" smtClean="0"/>
              <a:t>You are a </a:t>
            </a:r>
            <a:r>
              <a:rPr lang="en-US" sz="2400" dirty="0"/>
              <a:t>college student, and please make sure to fully enjoy this experience—it’s a super neat opportunity for them to develop:</a:t>
            </a:r>
          </a:p>
          <a:p>
            <a:pPr lvl="1"/>
            <a:r>
              <a:rPr lang="en-US" sz="2000" dirty="0"/>
              <a:t>Personally</a:t>
            </a:r>
          </a:p>
          <a:p>
            <a:pPr lvl="1"/>
            <a:r>
              <a:rPr lang="en-US" sz="2000" dirty="0"/>
              <a:t>Professionally</a:t>
            </a:r>
          </a:p>
          <a:p>
            <a:pPr lvl="1"/>
            <a:r>
              <a:rPr lang="en-US" sz="2000" dirty="0"/>
              <a:t>Academically</a:t>
            </a:r>
          </a:p>
          <a:p>
            <a:pPr lvl="1"/>
            <a:r>
              <a:rPr lang="en-US" sz="2000" dirty="0"/>
              <a:t>Emotionally</a:t>
            </a:r>
          </a:p>
          <a:p>
            <a:pPr lvl="1"/>
            <a:r>
              <a:rPr lang="en-US" sz="2000" dirty="0"/>
              <a:t>Socially</a:t>
            </a:r>
          </a:p>
          <a:p>
            <a:pPr lvl="1"/>
            <a:endParaRPr lang="en-US" sz="2000" dirty="0"/>
          </a:p>
        </p:txBody>
      </p:sp>
    </p:spTree>
    <p:extLst>
      <p:ext uri="{BB962C8B-B14F-4D97-AF65-F5344CB8AC3E}">
        <p14:creationId xmlns:p14="http://schemas.microsoft.com/office/powerpoint/2010/main" val="2063298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6"/>
        <p:cNvGrpSpPr/>
        <p:nvPr/>
      </p:nvGrpSpPr>
      <p:grpSpPr>
        <a:xfrm>
          <a:off x="0" y="0"/>
          <a:ext cx="0" cy="0"/>
          <a:chOff x="0" y="0"/>
          <a:chExt cx="0" cy="0"/>
        </a:xfrm>
      </p:grpSpPr>
      <p:pic>
        <p:nvPicPr>
          <p:cNvPr id="367" name="Google Shape;367;p25"/>
          <p:cNvPicPr preferRelativeResize="0"/>
          <p:nvPr/>
        </p:nvPicPr>
        <p:blipFill rotWithShape="1">
          <a:blip r:embed="rId4">
            <a:alphaModFix/>
          </a:blip>
          <a:srcRect/>
          <a:stretch/>
        </p:blipFill>
        <p:spPr>
          <a:xfrm>
            <a:off x="0" y="0"/>
            <a:ext cx="12188825" cy="6856214"/>
          </a:xfrm>
          <a:prstGeom prst="rect">
            <a:avLst/>
          </a:prstGeom>
          <a:noFill/>
          <a:ln>
            <a:noFill/>
          </a:ln>
        </p:spPr>
      </p:pic>
      <p:pic>
        <p:nvPicPr>
          <p:cNvPr id="368" name="Google Shape;368;p25" descr="A person in a blue dress&#10;&#10;Description automatically generated"/>
          <p:cNvPicPr preferRelativeResize="0"/>
          <p:nvPr/>
        </p:nvPicPr>
        <p:blipFill rotWithShape="1">
          <a:blip r:embed="rId5">
            <a:alphaModFix/>
          </a:blip>
          <a:srcRect t="13595" r="-1" b="11590"/>
          <a:stretch/>
        </p:blipFill>
        <p:spPr>
          <a:xfrm>
            <a:off x="62650" y="975"/>
            <a:ext cx="6095980" cy="6858000"/>
          </a:xfrm>
          <a:prstGeom prst="rect">
            <a:avLst/>
          </a:prstGeom>
          <a:noFill/>
          <a:ln>
            <a:noFill/>
          </a:ln>
        </p:spPr>
      </p:pic>
      <p:pic>
        <p:nvPicPr>
          <p:cNvPr id="369" name="Google Shape;369;p25"/>
          <p:cNvPicPr preferRelativeResize="0"/>
          <p:nvPr/>
        </p:nvPicPr>
        <p:blipFill rotWithShape="1">
          <a:blip r:embed="rId6">
            <a:alphaModFix/>
          </a:blip>
          <a:srcRect/>
          <a:stretch/>
        </p:blipFill>
        <p:spPr>
          <a:xfrm>
            <a:off x="0" y="0"/>
            <a:ext cx="12188825" cy="6856214"/>
          </a:xfrm>
          <a:prstGeom prst="rect">
            <a:avLst/>
          </a:prstGeom>
          <a:noFill/>
          <a:ln>
            <a:noFill/>
          </a:ln>
        </p:spPr>
      </p:pic>
      <p:sp>
        <p:nvSpPr>
          <p:cNvPr id="370" name="Google Shape;370;p25"/>
          <p:cNvSpPr txBox="1">
            <a:spLocks noGrp="1"/>
          </p:cNvSpPr>
          <p:nvPr>
            <p:ph type="title"/>
          </p:nvPr>
        </p:nvSpPr>
        <p:spPr>
          <a:xfrm>
            <a:off x="6434667" y="2054578"/>
            <a:ext cx="5256036" cy="2692055"/>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800"/>
              <a:buFont typeface="Calibri"/>
              <a:buNone/>
            </a:pPr>
            <a:r>
              <a:rPr lang="en-US" sz="4800" dirty="0">
                <a:latin typeface="Trebuchet MS" panose="020B0603020202020204" pitchFamily="34" charset="0"/>
              </a:rPr>
              <a:t>QUESTIONS?</a:t>
            </a:r>
            <a:endParaRPr dirty="0">
              <a:latin typeface="Trebuchet MS" panose="020B0603020202020204" pitchFamily="34" charset="0"/>
            </a:endParaRPr>
          </a:p>
        </p:txBody>
      </p:sp>
      <p:sp>
        <p:nvSpPr>
          <p:cNvPr id="371" name="Google Shape;371;p25"/>
          <p:cNvSpPr txBox="1">
            <a:spLocks noGrp="1"/>
          </p:cNvSpPr>
          <p:nvPr>
            <p:ph type="body" idx="1"/>
          </p:nvPr>
        </p:nvSpPr>
        <p:spPr>
          <a:xfrm>
            <a:off x="6960875" y="4749394"/>
            <a:ext cx="4729828" cy="1405467"/>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800"/>
              <a:buNone/>
            </a:pPr>
            <a:r>
              <a:rPr lang="en-US" sz="2000" cap="none" dirty="0">
                <a:latin typeface="Calibri" panose="020F0502020204030204" pitchFamily="34" charset="0"/>
                <a:cs typeface="Calibri" panose="020F0502020204030204" pitchFamily="34" charset="0"/>
              </a:rPr>
              <a:t>I am here to help you succeed, feel free to reach out to me at any time</a:t>
            </a:r>
            <a:r>
              <a:rPr lang="en-US" sz="2000" cap="none" dirty="0" smtClean="0">
                <a:latin typeface="Calibri" panose="020F0502020204030204" pitchFamily="34" charset="0"/>
                <a:cs typeface="Calibri" panose="020F0502020204030204" pitchFamily="34" charset="0"/>
              </a:rPr>
              <a:t>.</a:t>
            </a:r>
          </a:p>
          <a:p>
            <a:pPr marL="0" lvl="0" indent="0" algn="r" rtl="0">
              <a:spcBef>
                <a:spcPts val="0"/>
              </a:spcBef>
              <a:spcAft>
                <a:spcPts val="0"/>
              </a:spcAft>
              <a:buSzPts val="1800"/>
              <a:buNone/>
            </a:pPr>
            <a:r>
              <a:rPr lang="en-US" sz="2000" dirty="0" smtClean="0">
                <a:latin typeface="Calibri" panose="020F0502020204030204" pitchFamily="34" charset="0"/>
                <a:cs typeface="Calibri" panose="020F0502020204030204" pitchFamily="34" charset="0"/>
                <a:hlinkClick r:id="rId7"/>
              </a:rPr>
              <a:t>JARobinson@Collin.edu</a:t>
            </a:r>
            <a:endParaRPr lang="en-US" sz="2000" dirty="0" smtClean="0">
              <a:latin typeface="Calibri" panose="020F0502020204030204" pitchFamily="34" charset="0"/>
              <a:cs typeface="Calibri" panose="020F0502020204030204" pitchFamily="34" charset="0"/>
            </a:endParaRPr>
          </a:p>
          <a:p>
            <a:pPr marL="0" lvl="0" indent="0" algn="r" rtl="0">
              <a:spcBef>
                <a:spcPts val="0"/>
              </a:spcBef>
              <a:spcAft>
                <a:spcPts val="0"/>
              </a:spcAft>
              <a:buSzPts val="1800"/>
              <a:buNone/>
            </a:pPr>
            <a:r>
              <a:rPr lang="en-US" sz="2000" dirty="0" smtClean="0">
                <a:latin typeface="Calibri" panose="020F0502020204030204" pitchFamily="34" charset="0"/>
                <a:cs typeface="Calibri" panose="020F0502020204030204" pitchFamily="34" charset="0"/>
              </a:rPr>
              <a:t>Feel free to scan QR code as well!  </a:t>
            </a:r>
            <a:r>
              <a:rPr lang="en-US" sz="2000" dirty="0" smtClean="0">
                <a:latin typeface="Calibri" panose="020F0502020204030204" pitchFamily="34" charset="0"/>
                <a:cs typeface="Calibri" panose="020F0502020204030204" pitchFamily="34" charset="0"/>
                <a:sym typeface="Wingdings" panose="05000000000000000000" pitchFamily="2" charset="2"/>
              </a:rPr>
              <a:t></a:t>
            </a:r>
            <a:endParaRPr lang="en-US" sz="2000" cap="none" dirty="0">
              <a:latin typeface="Calibri" panose="020F0502020204030204" pitchFamily="34" charset="0"/>
              <a:cs typeface="Calibri" panose="020F0502020204030204" pitchFamily="34" charset="0"/>
            </a:endParaRPr>
          </a:p>
          <a:p>
            <a:pPr marL="0" lvl="0" indent="0" algn="r" rtl="0">
              <a:spcBef>
                <a:spcPts val="0"/>
              </a:spcBef>
              <a:spcAft>
                <a:spcPts val="0"/>
              </a:spcAft>
              <a:buSzPts val="1800"/>
              <a:buNone/>
            </a:pPr>
            <a:endParaRPr dirty="0"/>
          </a:p>
        </p:txBody>
      </p:sp>
      <p:pic>
        <p:nvPicPr>
          <p:cNvPr id="2" name="Picture 1"/>
          <p:cNvPicPr>
            <a:picLocks noChangeAspect="1"/>
          </p:cNvPicPr>
          <p:nvPr/>
        </p:nvPicPr>
        <p:blipFill>
          <a:blip r:embed="rId8"/>
          <a:stretch>
            <a:fillRect/>
          </a:stretch>
        </p:blipFill>
        <p:spPr>
          <a:xfrm>
            <a:off x="8617809" y="710861"/>
            <a:ext cx="2943039" cy="29242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886968" y="0"/>
            <a:ext cx="10058400" cy="136595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Trebuchet MS"/>
              <a:buNone/>
            </a:pPr>
            <a:r>
              <a:rPr lang="en-US" sz="4400" dirty="0">
                <a:latin typeface="Trebuchet MS"/>
                <a:ea typeface="Trebuchet MS"/>
                <a:cs typeface="Trebuchet MS"/>
                <a:sym typeface="Trebuchet MS"/>
              </a:rPr>
              <a:t>FERPA</a:t>
            </a:r>
            <a:endParaRPr sz="4400" dirty="0"/>
          </a:p>
        </p:txBody>
      </p:sp>
      <p:sp>
        <p:nvSpPr>
          <p:cNvPr id="174" name="Google Shape;174;p4"/>
          <p:cNvSpPr txBox="1">
            <a:spLocks noGrp="1"/>
          </p:cNvSpPr>
          <p:nvPr>
            <p:ph type="body" idx="1"/>
          </p:nvPr>
        </p:nvSpPr>
        <p:spPr>
          <a:xfrm>
            <a:off x="270934" y="1041066"/>
            <a:ext cx="11921066" cy="2546585"/>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sz="2000" dirty="0">
                <a:latin typeface="Calibri" panose="020F0502020204030204" pitchFamily="34" charset="0"/>
                <a:ea typeface="Trebuchet MS"/>
                <a:cs typeface="Calibri" panose="020F0502020204030204" pitchFamily="34" charset="0"/>
                <a:sym typeface="Trebuchet MS"/>
              </a:rPr>
              <a:t>As you may know, college students have a right to confidentiality and privacy. Professors, Collin Counselors, and other Collin College staff cannot provide parents with details about holds or grades, among other information. </a:t>
            </a:r>
            <a:endParaRPr sz="2000" dirty="0">
              <a:latin typeface="Calibri" panose="020F0502020204030204" pitchFamily="34" charset="0"/>
              <a:cs typeface="Calibri" panose="020F0502020204030204" pitchFamily="34" charset="0"/>
            </a:endParaRPr>
          </a:p>
          <a:p>
            <a:pPr marL="285750" lvl="0" indent="-285750" algn="l" rtl="0">
              <a:spcBef>
                <a:spcPts val="1000"/>
              </a:spcBef>
              <a:spcAft>
                <a:spcPts val="0"/>
              </a:spcAft>
              <a:buSzPts val="1800"/>
              <a:buChar char="•"/>
            </a:pPr>
            <a:r>
              <a:rPr lang="en-US" sz="2000" dirty="0">
                <a:latin typeface="Calibri" panose="020F0502020204030204" pitchFamily="34" charset="0"/>
                <a:ea typeface="Trebuchet MS"/>
                <a:cs typeface="Calibri" panose="020F0502020204030204" pitchFamily="34" charset="0"/>
                <a:sym typeface="Trebuchet MS"/>
              </a:rPr>
              <a:t>Students that would like to grant access to their protected information may do so within their Cougar Web. From the “Home” tab, find “Student Quick Links”, and click on: “Review/Update FERPA Authorizations.”</a:t>
            </a:r>
            <a:endParaRPr sz="2000" dirty="0">
              <a:latin typeface="Calibri" panose="020F0502020204030204" pitchFamily="34" charset="0"/>
              <a:cs typeface="Calibri" panose="020F0502020204030204" pitchFamily="34" charset="0"/>
            </a:endParaRPr>
          </a:p>
          <a:p>
            <a:pPr marL="285750" lvl="0" indent="-171450" algn="l" rtl="0">
              <a:spcBef>
                <a:spcPts val="1000"/>
              </a:spcBef>
              <a:spcAft>
                <a:spcPts val="0"/>
              </a:spcAft>
              <a:buSzPts val="1800"/>
              <a:buNone/>
            </a:pPr>
            <a:endParaRPr dirty="0">
              <a:latin typeface="Trebuchet MS"/>
              <a:ea typeface="Trebuchet MS"/>
              <a:cs typeface="Trebuchet MS"/>
              <a:sym typeface="Trebuchet MS"/>
            </a:endParaRPr>
          </a:p>
          <a:p>
            <a:pPr marL="285750" lvl="0" indent="-171450" algn="l" rtl="0">
              <a:spcBef>
                <a:spcPts val="1000"/>
              </a:spcBef>
              <a:spcAft>
                <a:spcPts val="0"/>
              </a:spcAft>
              <a:buSzPts val="1800"/>
              <a:buNone/>
            </a:pPr>
            <a:endParaRPr dirty="0">
              <a:latin typeface="Trebuchet MS"/>
              <a:ea typeface="Trebuchet MS"/>
              <a:cs typeface="Trebuchet MS"/>
              <a:sym typeface="Trebuchet MS"/>
            </a:endParaRPr>
          </a:p>
        </p:txBody>
      </p:sp>
      <p:pic>
        <p:nvPicPr>
          <p:cNvPr id="175" name="Google Shape;175;p4"/>
          <p:cNvPicPr preferRelativeResize="0"/>
          <p:nvPr/>
        </p:nvPicPr>
        <p:blipFill rotWithShape="1">
          <a:blip r:embed="rId3">
            <a:alphaModFix/>
          </a:blip>
          <a:srcRect t="3531"/>
          <a:stretch/>
        </p:blipFill>
        <p:spPr>
          <a:xfrm>
            <a:off x="1426630" y="3002844"/>
            <a:ext cx="8511467" cy="3662271"/>
          </a:xfrm>
          <a:prstGeom prst="rect">
            <a:avLst/>
          </a:prstGeom>
          <a:noFill/>
          <a:ln>
            <a:noFill/>
          </a:ln>
        </p:spPr>
      </p:pic>
      <p:sp>
        <p:nvSpPr>
          <p:cNvPr id="6" name="Google Shape;154;p2">
            <a:extLst>
              <a:ext uri="{FF2B5EF4-FFF2-40B4-BE49-F238E27FC236}">
                <a16:creationId xmlns:a16="http://schemas.microsoft.com/office/drawing/2014/main" id="{5A3D6692-CF0F-49E1-AB8C-1B47A1C2B4AD}"/>
              </a:ext>
            </a:extLst>
          </p:cNvPr>
          <p:cNvSpPr/>
          <p:nvPr/>
        </p:nvSpPr>
        <p:spPr>
          <a:xfrm rot="9027438">
            <a:off x="8190784" y="5607819"/>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xfrm>
            <a:off x="4998285" y="361926"/>
            <a:ext cx="7295155" cy="19719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Trebuchet MS"/>
              <a:buNone/>
            </a:pPr>
            <a:r>
              <a:rPr lang="en-US" sz="4400" b="1" dirty="0">
                <a:latin typeface="Trebuchet MS" panose="020B0603020202020204" pitchFamily="34" charset="0"/>
                <a:ea typeface="Trebuchet MS"/>
                <a:cs typeface="Trebuchet MS"/>
                <a:sym typeface="Trebuchet MS"/>
              </a:rPr>
              <a:t>ACCESS</a:t>
            </a:r>
            <a:r>
              <a:rPr lang="en-US" sz="4400" dirty="0">
                <a:latin typeface="Trebuchet MS" panose="020B0603020202020204" pitchFamily="34" charset="0"/>
              </a:rPr>
              <a:t> </a:t>
            </a:r>
            <a:r>
              <a:rPr lang="en-US" sz="3400" dirty="0">
                <a:latin typeface="Trebuchet MS" panose="020B0603020202020204" pitchFamily="34" charset="0"/>
              </a:rPr>
              <a:t/>
            </a:r>
            <a:br>
              <a:rPr lang="en-US" sz="3400" dirty="0">
                <a:latin typeface="Trebuchet MS" panose="020B0603020202020204" pitchFamily="34" charset="0"/>
              </a:rPr>
            </a:br>
            <a:r>
              <a:rPr lang="en-US" sz="1800" dirty="0">
                <a:latin typeface="Trebuchet MS" panose="020B0603020202020204" pitchFamily="34" charset="0"/>
              </a:rPr>
              <a:t>(ACCOMMODATIONS AT COLLIN COLLEGE FOR </a:t>
            </a:r>
            <a:br>
              <a:rPr lang="en-US" sz="1800" dirty="0">
                <a:latin typeface="Trebuchet MS" panose="020B0603020202020204" pitchFamily="34" charset="0"/>
              </a:rPr>
            </a:br>
            <a:r>
              <a:rPr lang="en-US" sz="1800" dirty="0">
                <a:latin typeface="Trebuchet MS" panose="020B0603020202020204" pitchFamily="34" charset="0"/>
              </a:rPr>
              <a:t>EQUAL SUPPORT SERVICES)</a:t>
            </a:r>
            <a:endParaRPr dirty="0">
              <a:latin typeface="Trebuchet MS" panose="020B0603020202020204" pitchFamily="34" charset="0"/>
            </a:endParaRPr>
          </a:p>
        </p:txBody>
      </p:sp>
      <p:sp>
        <p:nvSpPr>
          <p:cNvPr id="164" name="Google Shape;164;p3"/>
          <p:cNvSpPr txBox="1">
            <a:spLocks noGrp="1"/>
          </p:cNvSpPr>
          <p:nvPr>
            <p:ph type="body" idx="1"/>
          </p:nvPr>
        </p:nvSpPr>
        <p:spPr>
          <a:xfrm>
            <a:off x="6274882" y="2226361"/>
            <a:ext cx="4741962" cy="4235555"/>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000"/>
              <a:buChar char="•"/>
            </a:pPr>
            <a:r>
              <a:rPr lang="en-US" sz="2000" dirty="0">
                <a:latin typeface="Calibri" panose="020F0502020204030204" pitchFamily="34" charset="0"/>
                <a:ea typeface="Trebuchet MS"/>
                <a:cs typeface="Calibri" panose="020F0502020204030204" pitchFamily="34" charset="0"/>
                <a:sym typeface="Trebuchet MS"/>
              </a:rPr>
              <a:t>Students with disabilities may request to receive accommodations by completing the online ACCESS application</a:t>
            </a:r>
            <a:endParaRPr dirty="0">
              <a:latin typeface="Calibri" panose="020F0502020204030204" pitchFamily="34" charset="0"/>
              <a:cs typeface="Calibri" panose="020F0502020204030204" pitchFamily="34" charset="0"/>
            </a:endParaRPr>
          </a:p>
          <a:p>
            <a:pPr marL="285750" lvl="0" indent="-285750" algn="l" rtl="0">
              <a:spcBef>
                <a:spcPts val="1000"/>
              </a:spcBef>
              <a:spcAft>
                <a:spcPts val="0"/>
              </a:spcAft>
              <a:buSzPts val="2000"/>
              <a:buChar char="•"/>
            </a:pPr>
            <a:r>
              <a:rPr lang="en-US" sz="2000" dirty="0">
                <a:latin typeface="Calibri" panose="020F0502020204030204" pitchFamily="34" charset="0"/>
                <a:ea typeface="Trebuchet MS"/>
                <a:cs typeface="Calibri" panose="020F0502020204030204" pitchFamily="34" charset="0"/>
                <a:sym typeface="Trebuchet MS"/>
              </a:rPr>
              <a:t>This must be done </a:t>
            </a:r>
            <a:r>
              <a:rPr lang="en-US" sz="2000" b="1" u="sng" dirty="0">
                <a:solidFill>
                  <a:srgbClr val="FFFF00"/>
                </a:solidFill>
                <a:latin typeface="Calibri" panose="020F0502020204030204" pitchFamily="34" charset="0"/>
                <a:ea typeface="Trebuchet MS"/>
                <a:cs typeface="Calibri" panose="020F0502020204030204" pitchFamily="34" charset="0"/>
                <a:sym typeface="Trebuchet MS"/>
              </a:rPr>
              <a:t>EACH semester</a:t>
            </a:r>
            <a:endParaRPr b="1" u="sng" dirty="0">
              <a:solidFill>
                <a:srgbClr val="FFFF00"/>
              </a:solidFill>
              <a:latin typeface="Calibri" panose="020F0502020204030204" pitchFamily="34" charset="0"/>
              <a:cs typeface="Calibri" panose="020F0502020204030204" pitchFamily="34" charset="0"/>
            </a:endParaRPr>
          </a:p>
          <a:p>
            <a:pPr marL="285750" lvl="0" indent="-285750" algn="l" rtl="0">
              <a:spcBef>
                <a:spcPts val="1000"/>
              </a:spcBef>
              <a:spcAft>
                <a:spcPts val="0"/>
              </a:spcAft>
              <a:buSzPts val="2000"/>
              <a:buChar char="•"/>
            </a:pPr>
            <a:r>
              <a:rPr lang="en-US" sz="2000" dirty="0">
                <a:latin typeface="Calibri" panose="020F0502020204030204" pitchFamily="34" charset="0"/>
                <a:ea typeface="Trebuchet MS"/>
                <a:cs typeface="Calibri" panose="020F0502020204030204" pitchFamily="34" charset="0"/>
                <a:sym typeface="Trebuchet MS"/>
              </a:rPr>
              <a:t>High school 504 plans </a:t>
            </a:r>
            <a:r>
              <a:rPr lang="en-US" sz="2000" b="1" u="sng" dirty="0">
                <a:solidFill>
                  <a:srgbClr val="FFFF00"/>
                </a:solidFill>
                <a:latin typeface="Calibri" panose="020F0502020204030204" pitchFamily="34" charset="0"/>
                <a:ea typeface="Trebuchet MS"/>
                <a:cs typeface="Calibri" panose="020F0502020204030204" pitchFamily="34" charset="0"/>
                <a:sym typeface="Trebuchet MS"/>
              </a:rPr>
              <a:t>do not </a:t>
            </a:r>
            <a:r>
              <a:rPr lang="en-US" sz="2000" dirty="0">
                <a:latin typeface="Calibri" panose="020F0502020204030204" pitchFamily="34" charset="0"/>
                <a:ea typeface="Trebuchet MS"/>
                <a:cs typeface="Calibri" panose="020F0502020204030204" pitchFamily="34" charset="0"/>
                <a:sym typeface="Trebuchet MS"/>
              </a:rPr>
              <a:t>automatically transfer</a:t>
            </a:r>
            <a:endParaRPr dirty="0">
              <a:latin typeface="Calibri" panose="020F0502020204030204" pitchFamily="34" charset="0"/>
              <a:cs typeface="Calibri" panose="020F0502020204030204" pitchFamily="34" charset="0"/>
            </a:endParaRPr>
          </a:p>
          <a:p>
            <a:pPr marL="285750" lvl="0" indent="-285750" algn="l" rtl="0">
              <a:spcBef>
                <a:spcPts val="1000"/>
              </a:spcBef>
              <a:spcAft>
                <a:spcPts val="0"/>
              </a:spcAft>
              <a:buSzPts val="2000"/>
              <a:buChar char="•"/>
            </a:pPr>
            <a:r>
              <a:rPr lang="en-US" sz="2000" dirty="0">
                <a:latin typeface="Calibri" panose="020F0502020204030204" pitchFamily="34" charset="0"/>
                <a:ea typeface="Trebuchet MS"/>
                <a:cs typeface="Calibri" panose="020F0502020204030204" pitchFamily="34" charset="0"/>
                <a:sym typeface="Trebuchet MS"/>
              </a:rPr>
              <a:t>Students must schedule an appointment with the ACCESS office before the semester begins</a:t>
            </a:r>
            <a:endParaRPr dirty="0">
              <a:latin typeface="Calibri" panose="020F0502020204030204" pitchFamily="34" charset="0"/>
              <a:cs typeface="Calibri" panose="020F0502020204030204" pitchFamily="34" charset="0"/>
            </a:endParaRPr>
          </a:p>
          <a:p>
            <a:pPr marL="285750" lvl="0" indent="-285750" algn="l" rtl="0">
              <a:spcBef>
                <a:spcPts val="1000"/>
              </a:spcBef>
              <a:spcAft>
                <a:spcPts val="0"/>
              </a:spcAft>
              <a:buSzPts val="2000"/>
              <a:buChar char="•"/>
            </a:pPr>
            <a:r>
              <a:rPr lang="en-US" sz="2000" dirty="0">
                <a:latin typeface="Calibri" panose="020F0502020204030204" pitchFamily="34" charset="0"/>
                <a:ea typeface="Trebuchet MS"/>
                <a:cs typeface="Calibri" panose="020F0502020204030204" pitchFamily="34" charset="0"/>
                <a:sym typeface="Trebuchet MS"/>
              </a:rPr>
              <a:t>Students must provide documentation of his/her disability</a:t>
            </a:r>
            <a:endParaRPr sz="2000" dirty="0">
              <a:latin typeface="Calibri" panose="020F0502020204030204" pitchFamily="34" charset="0"/>
              <a:ea typeface="Trebuchet MS"/>
              <a:cs typeface="Calibri" panose="020F0502020204030204" pitchFamily="34" charset="0"/>
              <a:sym typeface="Trebuchet MS"/>
            </a:endParaRPr>
          </a:p>
        </p:txBody>
      </p:sp>
      <p:pic>
        <p:nvPicPr>
          <p:cNvPr id="165" name="Google Shape;165;p3" descr="Graphical user interface, text, application, email&#10;&#10;Description automatically generated"/>
          <p:cNvPicPr preferRelativeResize="0"/>
          <p:nvPr/>
        </p:nvPicPr>
        <p:blipFill rotWithShape="1">
          <a:blip r:embed="rId3">
            <a:alphaModFix/>
          </a:blip>
          <a:srcRect/>
          <a:stretch/>
        </p:blipFill>
        <p:spPr>
          <a:xfrm>
            <a:off x="542598" y="4691820"/>
            <a:ext cx="4788836" cy="1804254"/>
          </a:xfrm>
          <a:prstGeom prst="rect">
            <a:avLst/>
          </a:prstGeom>
          <a:noFill/>
          <a:ln>
            <a:noFill/>
          </a:ln>
        </p:spPr>
      </p:pic>
      <p:pic>
        <p:nvPicPr>
          <p:cNvPr id="2" name="Picture 1">
            <a:extLst>
              <a:ext uri="{FF2B5EF4-FFF2-40B4-BE49-F238E27FC236}">
                <a16:creationId xmlns:a16="http://schemas.microsoft.com/office/drawing/2014/main" id="{65507B60-C1A6-40A3-AB11-AF1EBF172176}"/>
              </a:ext>
            </a:extLst>
          </p:cNvPr>
          <p:cNvPicPr>
            <a:picLocks noChangeAspect="1"/>
          </p:cNvPicPr>
          <p:nvPr/>
        </p:nvPicPr>
        <p:blipFill>
          <a:blip r:embed="rId4"/>
          <a:stretch>
            <a:fillRect/>
          </a:stretch>
        </p:blipFill>
        <p:spPr>
          <a:xfrm>
            <a:off x="542598" y="568667"/>
            <a:ext cx="4270054" cy="3775472"/>
          </a:xfrm>
          <a:prstGeom prst="rect">
            <a:avLst/>
          </a:prstGeom>
        </p:spPr>
      </p:pic>
      <p:sp>
        <p:nvSpPr>
          <p:cNvPr id="9" name="Google Shape;154;p2">
            <a:extLst>
              <a:ext uri="{FF2B5EF4-FFF2-40B4-BE49-F238E27FC236}">
                <a16:creationId xmlns:a16="http://schemas.microsoft.com/office/drawing/2014/main" id="{34FBE3B0-19ED-4DDF-887B-7F2FE3E65844}"/>
              </a:ext>
            </a:extLst>
          </p:cNvPr>
          <p:cNvSpPr/>
          <p:nvPr/>
        </p:nvSpPr>
        <p:spPr>
          <a:xfrm rot="8258001">
            <a:off x="3189806" y="5093592"/>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54;p2">
            <a:extLst>
              <a:ext uri="{FF2B5EF4-FFF2-40B4-BE49-F238E27FC236}">
                <a16:creationId xmlns:a16="http://schemas.microsoft.com/office/drawing/2014/main" id="{885FFDBC-5921-43EA-9B8A-6363C3730666}"/>
              </a:ext>
            </a:extLst>
          </p:cNvPr>
          <p:cNvSpPr/>
          <p:nvPr/>
        </p:nvSpPr>
        <p:spPr>
          <a:xfrm rot="9027438">
            <a:off x="3396977" y="2712310"/>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0"/>
        <p:cNvGrpSpPr/>
        <p:nvPr/>
      </p:nvGrpSpPr>
      <p:grpSpPr>
        <a:xfrm>
          <a:off x="0" y="0"/>
          <a:ext cx="0" cy="0"/>
          <a:chOff x="0" y="0"/>
          <a:chExt cx="0" cy="0"/>
        </a:xfrm>
      </p:grpSpPr>
      <p:sp>
        <p:nvSpPr>
          <p:cNvPr id="181" name="Google Shape;181;p5"/>
          <p:cNvSpPr/>
          <p:nvPr/>
        </p:nvSpPr>
        <p:spPr>
          <a:xfrm>
            <a:off x="0" y="0"/>
            <a:ext cx="12188825" cy="685621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p5" descr="A picture containing logo&#10;&#10;Description automatically generated"/>
          <p:cNvPicPr preferRelativeResize="0"/>
          <p:nvPr/>
        </p:nvPicPr>
        <p:blipFill rotWithShape="1">
          <a:blip r:embed="rId3">
            <a:alphaModFix amt="35000"/>
          </a:blip>
          <a:srcRect t="23856" b="5832"/>
          <a:stretch/>
        </p:blipFill>
        <p:spPr>
          <a:xfrm>
            <a:off x="20" y="10"/>
            <a:ext cx="12191980" cy="6857990"/>
          </a:xfrm>
          <a:prstGeom prst="rect">
            <a:avLst/>
          </a:prstGeom>
          <a:noFill/>
          <a:ln>
            <a:noFill/>
          </a:ln>
        </p:spPr>
      </p:pic>
      <p:pic>
        <p:nvPicPr>
          <p:cNvPr id="183" name="Google Shape;183;p5"/>
          <p:cNvPicPr preferRelativeResize="0"/>
          <p:nvPr/>
        </p:nvPicPr>
        <p:blipFill rotWithShape="1">
          <a:blip r:embed="rId4">
            <a:alphaModFix amt="51000"/>
          </a:blip>
          <a:srcRect/>
          <a:stretch/>
        </p:blipFill>
        <p:spPr>
          <a:xfrm>
            <a:off x="3175" y="0"/>
            <a:ext cx="12188825" cy="6856214"/>
          </a:xfrm>
          <a:prstGeom prst="rect">
            <a:avLst/>
          </a:prstGeom>
          <a:noFill/>
          <a:ln>
            <a:noFill/>
          </a:ln>
        </p:spPr>
      </p:pic>
      <p:sp>
        <p:nvSpPr>
          <p:cNvPr id="184" name="Google Shape;184;p5"/>
          <p:cNvSpPr txBox="1">
            <a:spLocks noGrp="1"/>
          </p:cNvSpPr>
          <p:nvPr>
            <p:ph type="ctrTitle"/>
          </p:nvPr>
        </p:nvSpPr>
        <p:spPr>
          <a:xfrm>
            <a:off x="1949343" y="1732102"/>
            <a:ext cx="8815671" cy="3110395"/>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6000"/>
              <a:buFont typeface="Rockwell"/>
              <a:buNone/>
            </a:pPr>
            <a:r>
              <a:rPr lang="en-US" sz="6000" dirty="0">
                <a:latin typeface="Trebuchet MS" panose="020B0603020202020204" pitchFamily="34" charset="0"/>
                <a:ea typeface="Rockwell"/>
                <a:cs typeface="Rockwell"/>
                <a:sym typeface="Rockwell"/>
              </a:rPr>
              <a:t>CONGRATULATIONS! You’re ready to start</a:t>
            </a:r>
            <a:endParaRPr dirty="0">
              <a:latin typeface="Trebuchet MS" panose="020B0603020202020204" pitchFamily="34" charset="0"/>
            </a:endParaRPr>
          </a:p>
        </p:txBody>
      </p:sp>
      <p:sp>
        <p:nvSpPr>
          <p:cNvPr id="185" name="Google Shape;185;p5"/>
          <p:cNvSpPr txBox="1">
            <a:spLocks noGrp="1"/>
          </p:cNvSpPr>
          <p:nvPr>
            <p:ph type="subTitle" idx="1"/>
          </p:nvPr>
        </p:nvSpPr>
        <p:spPr>
          <a:xfrm>
            <a:off x="2575240" y="5045713"/>
            <a:ext cx="7197726" cy="1405467"/>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800"/>
              <a:buNone/>
            </a:pPr>
            <a:r>
              <a:rPr lang="en-US" b="1" dirty="0">
                <a:solidFill>
                  <a:srgbClr val="FFFF00"/>
                </a:solidFill>
              </a:rPr>
              <a:t>HERE’S HOW TO BE SUCCESSFUL IN YOUR DUAL CREDIT COURSES </a:t>
            </a:r>
            <a:endParaRPr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6"/>
          <p:cNvSpPr txBox="1">
            <a:spLocks noGrp="1"/>
          </p:cNvSpPr>
          <p:nvPr>
            <p:ph type="title"/>
          </p:nvPr>
        </p:nvSpPr>
        <p:spPr>
          <a:xfrm>
            <a:off x="1066800" y="211444"/>
            <a:ext cx="10058400" cy="11202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Trebuchet MS"/>
              <a:buNone/>
            </a:pPr>
            <a:r>
              <a:rPr lang="en-US" sz="4400" dirty="0">
                <a:latin typeface="Trebuchet MS"/>
                <a:ea typeface="Trebuchet MS"/>
                <a:cs typeface="Trebuchet MS"/>
                <a:sym typeface="Trebuchet MS"/>
              </a:rPr>
              <a:t>SETUP YOUR EMAIL</a:t>
            </a:r>
            <a:r>
              <a:rPr lang="en-US" dirty="0"/>
              <a:t> </a:t>
            </a:r>
            <a:endParaRPr dirty="0"/>
          </a:p>
        </p:txBody>
      </p:sp>
      <p:sp>
        <p:nvSpPr>
          <p:cNvPr id="191" name="Google Shape;191;p6"/>
          <p:cNvSpPr txBox="1">
            <a:spLocks noGrp="1"/>
          </p:cNvSpPr>
          <p:nvPr>
            <p:ph type="body" idx="1"/>
          </p:nvPr>
        </p:nvSpPr>
        <p:spPr>
          <a:xfrm>
            <a:off x="338667" y="1240340"/>
            <a:ext cx="5909052" cy="5239481"/>
          </a:xfrm>
          <a:prstGeom prst="rect">
            <a:avLst/>
          </a:prstGeom>
          <a:noFill/>
          <a:ln>
            <a:noFill/>
          </a:ln>
        </p:spPr>
        <p:txBody>
          <a:bodyPr spcFirstLastPara="1" wrap="square" lIns="91425" tIns="45700" rIns="91425" bIns="45700" anchor="ctr" anchorCtr="0">
            <a:normAutofit/>
          </a:bodyPr>
          <a:lstStyle/>
          <a:p>
            <a:pPr marL="114300" indent="0">
              <a:buNone/>
            </a:pPr>
            <a:r>
              <a:rPr lang="en-US" sz="2400" dirty="0">
                <a:latin typeface="Calibri" panose="020F0502020204030204" pitchFamily="34" charset="0"/>
                <a:cs typeface="Calibri" panose="020F0502020204030204" pitchFamily="34" charset="0"/>
              </a:rPr>
              <a:t>Collin College has transitioned to a more secure login system using Microsoft Office.</a:t>
            </a:r>
          </a:p>
          <a:p>
            <a:pPr marL="114300" indent="0">
              <a:buNone/>
            </a:pPr>
            <a:endParaRPr lang="en-US" sz="2400" dirty="0">
              <a:latin typeface="Calibri" panose="020F0502020204030204" pitchFamily="34" charset="0"/>
              <a:cs typeface="Calibri" panose="020F0502020204030204" pitchFamily="34" charset="0"/>
            </a:endParaRPr>
          </a:p>
          <a:p>
            <a:pPr marL="114300" indent="0">
              <a:buNone/>
            </a:pPr>
            <a:r>
              <a:rPr lang="en-US" sz="2400" dirty="0">
                <a:latin typeface="Calibri" panose="020F0502020204030204" pitchFamily="34" charset="0"/>
                <a:cs typeface="Calibri" panose="020F0502020204030204" pitchFamily="34" charset="0"/>
              </a:rPr>
              <a:t>You will need to download the OneLogin app to your phone. </a:t>
            </a:r>
          </a:p>
          <a:p>
            <a:pPr marL="114300" indent="0">
              <a:buNone/>
            </a:pPr>
            <a:endParaRPr lang="en-US" sz="2400" dirty="0">
              <a:latin typeface="Calibri" panose="020F0502020204030204" pitchFamily="34" charset="0"/>
              <a:cs typeface="Calibri" panose="020F0502020204030204" pitchFamily="34" charset="0"/>
            </a:endParaRPr>
          </a:p>
          <a:p>
            <a:pPr marL="114300" indent="0">
              <a:buNone/>
            </a:pPr>
            <a:r>
              <a:rPr lang="en-US" sz="2400" dirty="0">
                <a:latin typeface="Calibri" panose="020F0502020204030204" pitchFamily="34" charset="0"/>
                <a:cs typeface="Calibri" panose="020F0502020204030204" pitchFamily="34" charset="0"/>
              </a:rPr>
              <a:t>Make sure you can log into your Collin email </a:t>
            </a:r>
            <a:r>
              <a:rPr lang="en-US" sz="2400" u="sng" dirty="0">
                <a:solidFill>
                  <a:srgbClr val="FFFF00"/>
                </a:solidFill>
                <a:latin typeface="Calibri" panose="020F0502020204030204" pitchFamily="34" charset="0"/>
                <a:cs typeface="Calibri" panose="020F0502020204030204" pitchFamily="34" charset="0"/>
              </a:rPr>
              <a:t>BEFORE</a:t>
            </a:r>
            <a:r>
              <a:rPr lang="en-US" sz="2400" dirty="0">
                <a:latin typeface="Calibri" panose="020F0502020204030204" pitchFamily="34" charset="0"/>
                <a:cs typeface="Calibri" panose="020F0502020204030204" pitchFamily="34" charset="0"/>
              </a:rPr>
              <a:t> the first day of class.</a:t>
            </a:r>
          </a:p>
          <a:p>
            <a:pPr marL="114300" indent="0">
              <a:buNone/>
            </a:pPr>
            <a:endParaRPr lang="en-US" sz="2400" dirty="0">
              <a:latin typeface="Calibri" panose="020F0502020204030204" pitchFamily="34" charset="0"/>
              <a:cs typeface="Calibri" panose="020F0502020204030204" pitchFamily="34" charset="0"/>
            </a:endParaRPr>
          </a:p>
          <a:p>
            <a:pPr marL="114300" indent="0">
              <a:buNone/>
            </a:pPr>
            <a:r>
              <a:rPr lang="en-US" sz="2400" dirty="0">
                <a:latin typeface="Calibri" panose="020F0502020204030204" pitchFamily="34" charset="0"/>
                <a:cs typeface="Calibri" panose="020F0502020204030204" pitchFamily="34" charset="0"/>
              </a:rPr>
              <a:t>This information can be found on the “Home” tab of your </a:t>
            </a:r>
            <a:r>
              <a:rPr lang="en-US" sz="2400" dirty="0" err="1">
                <a:latin typeface="Calibri" panose="020F0502020204030204" pitchFamily="34" charset="0"/>
                <a:cs typeface="Calibri" panose="020F0502020204030204" pitchFamily="34" charset="0"/>
              </a:rPr>
              <a:t>CougarWeb</a:t>
            </a:r>
            <a:r>
              <a:rPr lang="en-US" sz="2400" dirty="0">
                <a:latin typeface="Calibri" panose="020F0502020204030204" pitchFamily="34" charset="0"/>
                <a:cs typeface="Calibri" panose="020F0502020204030204" pitchFamily="34" charset="0"/>
              </a:rPr>
              <a:t>. We recommend the Outlook app for quick access to your emails.</a:t>
            </a:r>
          </a:p>
        </p:txBody>
      </p:sp>
      <p:pic>
        <p:nvPicPr>
          <p:cNvPr id="3" name="Picture 2">
            <a:extLst>
              <a:ext uri="{FF2B5EF4-FFF2-40B4-BE49-F238E27FC236}">
                <a16:creationId xmlns:a16="http://schemas.microsoft.com/office/drawing/2014/main" id="{738D07A4-4D2A-4CC7-AE3F-BBB688844337}"/>
              </a:ext>
            </a:extLst>
          </p:cNvPr>
          <p:cNvPicPr>
            <a:picLocks noChangeAspect="1"/>
          </p:cNvPicPr>
          <p:nvPr/>
        </p:nvPicPr>
        <p:blipFill>
          <a:blip r:embed="rId3"/>
          <a:stretch>
            <a:fillRect/>
          </a:stretch>
        </p:blipFill>
        <p:spPr>
          <a:xfrm>
            <a:off x="6473496" y="1331743"/>
            <a:ext cx="4877481" cy="5239481"/>
          </a:xfrm>
          <a:prstGeom prst="rect">
            <a:avLst/>
          </a:prstGeom>
        </p:spPr>
      </p:pic>
      <p:sp>
        <p:nvSpPr>
          <p:cNvPr id="7" name="Google Shape;154;p2">
            <a:extLst>
              <a:ext uri="{FF2B5EF4-FFF2-40B4-BE49-F238E27FC236}">
                <a16:creationId xmlns:a16="http://schemas.microsoft.com/office/drawing/2014/main" id="{5C48A9C1-9228-419E-9379-D0221468E83B}"/>
              </a:ext>
            </a:extLst>
          </p:cNvPr>
          <p:cNvSpPr/>
          <p:nvPr/>
        </p:nvSpPr>
        <p:spPr>
          <a:xfrm rot="9027438">
            <a:off x="9734512" y="4119182"/>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547713" y="230645"/>
            <a:ext cx="10759536" cy="160812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Trebuchet MS"/>
              <a:buNone/>
            </a:pPr>
            <a:r>
              <a:rPr lang="en-US" sz="4400" dirty="0">
                <a:latin typeface="Trebuchet MS"/>
                <a:ea typeface="Trebuchet MS"/>
                <a:cs typeface="Trebuchet MS"/>
                <a:sym typeface="Trebuchet MS"/>
              </a:rPr>
              <a:t>HOW TO VIEW YOUR SCHEDULE</a:t>
            </a:r>
            <a:r>
              <a:rPr lang="en-US" sz="4400" dirty="0"/>
              <a:t> </a:t>
            </a:r>
            <a:endParaRPr sz="4400" dirty="0"/>
          </a:p>
        </p:txBody>
      </p:sp>
      <p:pic>
        <p:nvPicPr>
          <p:cNvPr id="4" name="Picture 3">
            <a:extLst>
              <a:ext uri="{FF2B5EF4-FFF2-40B4-BE49-F238E27FC236}">
                <a16:creationId xmlns:a16="http://schemas.microsoft.com/office/drawing/2014/main" id="{11D273A4-979B-4AB9-80EA-5AC49A488BB0}"/>
              </a:ext>
            </a:extLst>
          </p:cNvPr>
          <p:cNvPicPr>
            <a:picLocks noChangeAspect="1"/>
          </p:cNvPicPr>
          <p:nvPr/>
        </p:nvPicPr>
        <p:blipFill>
          <a:blip r:embed="rId3"/>
          <a:stretch>
            <a:fillRect/>
          </a:stretch>
        </p:blipFill>
        <p:spPr>
          <a:xfrm>
            <a:off x="1704445" y="1946160"/>
            <a:ext cx="8446071" cy="4342528"/>
          </a:xfrm>
          <a:prstGeom prst="rect">
            <a:avLst/>
          </a:prstGeom>
        </p:spPr>
      </p:pic>
      <p:sp>
        <p:nvSpPr>
          <p:cNvPr id="9" name="Google Shape;154;p2">
            <a:extLst>
              <a:ext uri="{FF2B5EF4-FFF2-40B4-BE49-F238E27FC236}">
                <a16:creationId xmlns:a16="http://schemas.microsoft.com/office/drawing/2014/main" id="{DFCABB9A-93B4-47AF-919C-5D44739E44E7}"/>
              </a:ext>
            </a:extLst>
          </p:cNvPr>
          <p:cNvSpPr/>
          <p:nvPr/>
        </p:nvSpPr>
        <p:spPr>
          <a:xfrm rot="19991337">
            <a:off x="559494" y="2359711"/>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54;p2">
            <a:extLst>
              <a:ext uri="{FF2B5EF4-FFF2-40B4-BE49-F238E27FC236}">
                <a16:creationId xmlns:a16="http://schemas.microsoft.com/office/drawing/2014/main" id="{B0CC16A6-0A1E-44BD-B383-70CE442D850D}"/>
              </a:ext>
            </a:extLst>
          </p:cNvPr>
          <p:cNvSpPr/>
          <p:nvPr/>
        </p:nvSpPr>
        <p:spPr>
          <a:xfrm rot="9827757">
            <a:off x="8303670" y="4912967"/>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10598</TotalTime>
  <Words>3901</Words>
  <Application>Microsoft Office PowerPoint</Application>
  <PresentationFormat>Widescreen</PresentationFormat>
  <Paragraphs>365</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Rockwell</vt:lpstr>
      <vt:lpstr>Trebuchet MS</vt:lpstr>
      <vt:lpstr>Wingdings</vt:lpstr>
      <vt:lpstr>Celestial</vt:lpstr>
      <vt:lpstr>FALL 2022  DUAL CREDIT ORIENTATION </vt:lpstr>
      <vt:lpstr>Opening Remarks and Reminders</vt:lpstr>
      <vt:lpstr>LOGGING IN AND GAINING ACCESS</vt:lpstr>
      <vt:lpstr>STUDENT TECHNICAL SUPPORT</vt:lpstr>
      <vt:lpstr>FERPA</vt:lpstr>
      <vt:lpstr>ACCESS  (ACCOMMODATIONS AT COLLIN COLLEGE FOR  EQUAL SUPPORT SERVICES)</vt:lpstr>
      <vt:lpstr>CONGRATULATIONS! You’re ready to start</vt:lpstr>
      <vt:lpstr>SETUP YOUR EMAIL </vt:lpstr>
      <vt:lpstr>HOW TO VIEW YOUR SCHEDULE </vt:lpstr>
      <vt:lpstr>WHERE ARE MY COURSES?</vt:lpstr>
      <vt:lpstr>TEXTBOOKS </vt:lpstr>
      <vt:lpstr>HOW TO SUCCEED IN CLASS</vt:lpstr>
      <vt:lpstr>WHAT KIND OF LEARNING CAN I EXPECT? </vt:lpstr>
      <vt:lpstr>WHAT IS A SYLLABUS? </vt:lpstr>
      <vt:lpstr>GRADES, ATTENDANCE, and PARTICIPATION</vt:lpstr>
      <vt:lpstr>HIGH SCHOOL VS. COLLEGE</vt:lpstr>
      <vt:lpstr>HOW AND WHEN TO CONTACT PROFESSOR </vt:lpstr>
      <vt:lpstr>EMAIL ETIQUETTE </vt:lpstr>
      <vt:lpstr>RESOURCES TO HELP YOU SUCCEED </vt:lpstr>
      <vt:lpstr>STAY SAFE </vt:lpstr>
      <vt:lpstr>COLLIN RESOURCES  </vt:lpstr>
      <vt:lpstr>WHAT IF I NEED HELP?</vt:lpstr>
      <vt:lpstr>Some students may find dual credit more of a challenge than expected.   Here’s what to do  if you are  struggling in a class:</vt:lpstr>
      <vt:lpstr>BEST PRACTICES</vt:lpstr>
      <vt:lpstr>COLLEGE AND CAREER COUNSELOR  Dr. Jessica A. Robinson</vt:lpstr>
      <vt:lpstr>IMPORTANT DATES</vt:lpstr>
      <vt:lpstr>Academic Integrity:  How to Stay Out of Hot Water</vt:lpstr>
      <vt:lpstr>Why is the Student Code of Conduct Important?</vt:lpstr>
      <vt:lpstr>Two Basic Standards of Behavior</vt:lpstr>
      <vt:lpstr>Why should I Read my Entire Syllabus? </vt:lpstr>
      <vt:lpstr>PowerPoint Presentation</vt:lpstr>
      <vt:lpstr>Student Disciplinary Process Flowchart-Con’t</vt:lpstr>
      <vt:lpstr>Collin College’s Definition of Plagiarism?</vt:lpstr>
      <vt:lpstr>Collin College’s Definition of Plagiarism?</vt:lpstr>
      <vt:lpstr>Collin College’s Definition of Plagiarism?</vt:lpstr>
      <vt:lpstr>Collin College’s Definition of Plagiarism?</vt:lpstr>
      <vt:lpstr>Collin College’s Definition of Plagiarism?</vt:lpstr>
      <vt:lpstr>Types of Information that must be Cited Include, but are not Limited to:</vt:lpstr>
      <vt:lpstr>Comparison: Direct Quote and Paraphrase (Topic: Healthcare for Migrant Workers)</vt:lpstr>
      <vt:lpstr>What is Patchwriting or Mosaic Plagiarism?</vt:lpstr>
      <vt:lpstr>Patchwriting or Mosaic Plagiarism</vt:lpstr>
      <vt:lpstr>Tips to Avoid Plagiarism</vt:lpstr>
      <vt:lpstr>Cheating (Most Common Offenses) </vt:lpstr>
      <vt:lpstr>Collusion</vt:lpstr>
      <vt:lpstr>Final Reminders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2021  DUAL CREDIT ORIENTATION</dc:title>
  <dc:creator>CHAMBERLIN, SHAWNA</dc:creator>
  <cp:lastModifiedBy>Jessica Robinson</cp:lastModifiedBy>
  <cp:revision>79</cp:revision>
  <dcterms:created xsi:type="dcterms:W3CDTF">2020-11-16T16:52:24Z</dcterms:created>
  <dcterms:modified xsi:type="dcterms:W3CDTF">2022-08-18T15:50:24Z</dcterms:modified>
</cp:coreProperties>
</file>